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5" r:id="rId3"/>
    <p:sldId id="276" r:id="rId4"/>
    <p:sldId id="281" r:id="rId5"/>
    <p:sldId id="268" r:id="rId6"/>
    <p:sldId id="284" r:id="rId7"/>
    <p:sldId id="269" r:id="rId8"/>
    <p:sldId id="290" r:id="rId9"/>
    <p:sldId id="291" r:id="rId10"/>
    <p:sldId id="299" r:id="rId11"/>
    <p:sldId id="280" r:id="rId12"/>
    <p:sldId id="293" r:id="rId13"/>
    <p:sldId id="298" r:id="rId14"/>
    <p:sldId id="302" r:id="rId15"/>
    <p:sldId id="300" r:id="rId16"/>
    <p:sldId id="292" r:id="rId17"/>
    <p:sldId id="278" r:id="rId18"/>
    <p:sldId id="279" r:id="rId19"/>
    <p:sldId id="294" r:id="rId20"/>
    <p:sldId id="301" r:id="rId21"/>
    <p:sldId id="304" r:id="rId22"/>
    <p:sldId id="277" r:id="rId23"/>
    <p:sldId id="303" r:id="rId24"/>
    <p:sldId id="282" r:id="rId25"/>
    <p:sldId id="283" r:id="rId26"/>
  </p:sldIdLst>
  <p:sldSz cx="9144000" cy="6858000" type="screen4x3"/>
  <p:notesSz cx="6562725" cy="86868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A1"/>
    <a:srgbClr val="A71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15" autoAdjust="0"/>
    <p:restoredTop sz="77449" autoAdjust="0"/>
  </p:normalViewPr>
  <p:slideViewPr>
    <p:cSldViewPr snapToObjects="1">
      <p:cViewPr varScale="1">
        <p:scale>
          <a:sx n="88" d="100"/>
          <a:sy n="88" d="100"/>
        </p:scale>
        <p:origin x="18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17925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59CD345-6D2F-4F2E-BDDF-5E071282DF18}" type="datetimeFigureOut">
              <a:rPr lang="pl-PL"/>
              <a:pPr>
                <a:defRPr/>
              </a:pPr>
              <a:t>19.09.2023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250238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17925" y="8250238"/>
            <a:ext cx="2843213" cy="434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9DB50A-15D5-4815-88C9-090F4C9DD8F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61078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17925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4899C60-345B-49FD-B86B-140062B69E01}" type="datetimeFigureOut">
              <a:rPr lang="pl-PL"/>
              <a:pPr>
                <a:defRPr/>
              </a:pPr>
              <a:t>19.09.2023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55638" y="4125913"/>
            <a:ext cx="525145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17925" y="8250238"/>
            <a:ext cx="2843213" cy="434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52016A-5E49-4A8E-AAF1-1B214D7C71A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84315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2016A-5E49-4A8E-AAF1-1B214D7C71A5}" type="slidenum">
              <a:rPr lang="pl-PL" altLang="pl-PL" smtClean="0"/>
              <a:pPr/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29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2016A-5E49-4A8E-AAF1-1B214D7C71A5}" type="slidenum">
              <a:rPr lang="pl-PL" altLang="pl-PL" smtClean="0"/>
              <a:pPr/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46913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2016A-5E49-4A8E-AAF1-1B214D7C71A5}" type="slidenum">
              <a:rPr lang="pl-PL" altLang="pl-PL" smtClean="0"/>
              <a:pPr/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81129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2016A-5E49-4A8E-AAF1-1B214D7C71A5}" type="slidenum">
              <a:rPr lang="pl-PL" altLang="pl-PL" smtClean="0"/>
              <a:pPr/>
              <a:t>22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5870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 bwMode="auto">
          <a:xfrm>
            <a:off x="290513" y="2420938"/>
            <a:ext cx="864076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endParaRPr lang="pl-PL" kern="0" dirty="0">
              <a:latin typeface="Calibri" panose="020F050202020403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949950"/>
            <a:ext cx="118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ymbol zastępczy obrazu 2"/>
          <p:cNvSpPr>
            <a:spLocks noGrp="1"/>
          </p:cNvSpPr>
          <p:nvPr>
            <p:ph type="pic" idx="1"/>
          </p:nvPr>
        </p:nvSpPr>
        <p:spPr>
          <a:xfrm>
            <a:off x="1403648" y="1988840"/>
            <a:ext cx="7614402" cy="47525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9" name="Symbol zastępczy tekstu 2"/>
          <p:cNvSpPr>
            <a:spLocks noGrp="1"/>
          </p:cNvSpPr>
          <p:nvPr>
            <p:ph type="body" idx="11"/>
          </p:nvPr>
        </p:nvSpPr>
        <p:spPr>
          <a:xfrm>
            <a:off x="1403648" y="116632"/>
            <a:ext cx="7614402" cy="1728192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04850303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949950"/>
            <a:ext cx="118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ymbol zastępczy tekstu 2"/>
          <p:cNvSpPr>
            <a:spLocks noGrp="1"/>
          </p:cNvSpPr>
          <p:nvPr>
            <p:ph type="body" idx="10"/>
          </p:nvPr>
        </p:nvSpPr>
        <p:spPr>
          <a:xfrm>
            <a:off x="4704169" y="2492896"/>
            <a:ext cx="4313881" cy="1152128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Symbol zastępczy obrazu 2"/>
          <p:cNvSpPr>
            <a:spLocks noGrp="1"/>
          </p:cNvSpPr>
          <p:nvPr>
            <p:ph type="pic" idx="1"/>
          </p:nvPr>
        </p:nvSpPr>
        <p:spPr>
          <a:xfrm>
            <a:off x="1403648" y="116632"/>
            <a:ext cx="3168352" cy="66247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10" name="Symbol zastępczy tekstu 2"/>
          <p:cNvSpPr>
            <a:spLocks noGrp="1"/>
          </p:cNvSpPr>
          <p:nvPr>
            <p:ph type="body" idx="11"/>
          </p:nvPr>
        </p:nvSpPr>
        <p:spPr>
          <a:xfrm>
            <a:off x="4704169" y="116632"/>
            <a:ext cx="4313881" cy="2232248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sz="half" idx="12"/>
          </p:nvPr>
        </p:nvSpPr>
        <p:spPr>
          <a:xfrm>
            <a:off x="4704169" y="3861048"/>
            <a:ext cx="4313882" cy="2880320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1678100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0" y="6546850"/>
            <a:ext cx="611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844E4E65-E6C2-432C-8C77-23480EA1BDAE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8" name="Symbol zastępczy obrazu 2"/>
          <p:cNvSpPr>
            <a:spLocks noGrp="1"/>
          </p:cNvSpPr>
          <p:nvPr>
            <p:ph type="pic" idx="1"/>
          </p:nvPr>
        </p:nvSpPr>
        <p:spPr>
          <a:xfrm>
            <a:off x="755575" y="1844823"/>
            <a:ext cx="3672409" cy="49685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1"/>
          </p:nvPr>
        </p:nvSpPr>
        <p:spPr>
          <a:xfrm>
            <a:off x="4571428" y="1844823"/>
            <a:ext cx="4465067" cy="496855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idx="12"/>
          </p:nvPr>
        </p:nvSpPr>
        <p:spPr>
          <a:xfrm>
            <a:off x="755575" y="116632"/>
            <a:ext cx="8262475" cy="86409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Symbol zastępczy tekstu 2"/>
          <p:cNvSpPr>
            <a:spLocks noGrp="1"/>
          </p:cNvSpPr>
          <p:nvPr>
            <p:ph type="body" idx="10"/>
          </p:nvPr>
        </p:nvSpPr>
        <p:spPr>
          <a:xfrm>
            <a:off x="755575" y="1120625"/>
            <a:ext cx="8280920" cy="508175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94960180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28040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773238"/>
            <a:ext cx="82804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</p:sldLayoutIdLst>
  <p:transition>
    <p:randomBar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at.eduroam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biblioteka.pwr.edu.pl/en/our-offe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ioteka.wroc.pl/en/about-us/terms-and-condition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.pl/cf9q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iblioteka.pwr.edu.pl/en/e-resources/han---off-campus-access" TargetMode="External"/><Relationship Id="rId4" Type="http://schemas.openxmlformats.org/officeDocument/2006/relationships/hyperlink" Target="mailto:han@pwr.edu.p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help+ad@pwr.edu.p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biblioteka.pwr.edu.pl/en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teka.pwr.edu.pl/en/first-steps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biblioteka.pwr.edu.pl/en/first-step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D:\Users\jolanta.wrobel\Documents\DNI%20WST&#280;PNE_PREZENTACJE%20_ANGIELSKIE\biblioteka.pwr.edu.pl" TargetMode="Externa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ymbol zastępczy tekstu 6"/>
          <p:cNvSpPr>
            <a:spLocks noGrp="1"/>
          </p:cNvSpPr>
          <p:nvPr>
            <p:ph type="body" idx="11"/>
          </p:nvPr>
        </p:nvSpPr>
        <p:spPr>
          <a:xfrm>
            <a:off x="1403350" y="404663"/>
            <a:ext cx="7417122" cy="936105"/>
          </a:xfrm>
          <a:solidFill>
            <a:schemeClr val="bg1"/>
          </a:solidFill>
        </p:spPr>
        <p:txBody>
          <a:bodyPr/>
          <a:lstStyle/>
          <a:p>
            <a:pPr algn="ctr"/>
            <a:endParaRPr lang="pl-PL" altLang="pl-PL" sz="2400" dirty="0"/>
          </a:p>
          <a:p>
            <a:pPr algn="ctr"/>
            <a:endParaRPr lang="pl-PL" altLang="pl-PL" sz="2400" dirty="0"/>
          </a:p>
          <a:p>
            <a:pPr algn="ctr"/>
            <a:r>
              <a:rPr lang="pl-PL" altLang="pl-PL" sz="2400" dirty="0"/>
              <a:t>WELCOME TO THE WUST LIBRARIES</a:t>
            </a:r>
            <a:endParaRPr lang="pl-PL" sz="2400" dirty="0"/>
          </a:p>
          <a:p>
            <a:endParaRPr lang="pl-PL" altLang="pl-PL" dirty="0"/>
          </a:p>
        </p:txBody>
      </p:sp>
      <p:pic>
        <p:nvPicPr>
          <p:cNvPr id="4" name="Symbol zastępczy obrazu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" b="3221"/>
          <a:stretch>
            <a:fillRect/>
          </a:stretch>
        </p:blipFill>
        <p:spPr>
          <a:xfrm>
            <a:off x="3436992" y="2132856"/>
            <a:ext cx="3349837" cy="2909184"/>
          </a:xfrm>
          <a:solidFill>
            <a:schemeClr val="bg1"/>
          </a:solidFill>
          <a:ln>
            <a:solidFill>
              <a:schemeClr val="bg1"/>
            </a:solidFill>
          </a:ln>
        </p:spPr>
      </p:pic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1"/>
          </p:nvPr>
        </p:nvSpPr>
        <p:spPr>
          <a:xfrm>
            <a:off x="1403649" y="304070"/>
            <a:ext cx="7614402" cy="1252721"/>
          </a:xfrm>
        </p:spPr>
        <p:txBody>
          <a:bodyPr/>
          <a:lstStyle/>
          <a:p>
            <a:r>
              <a:rPr lang="pl-PL" sz="2000" dirty="0"/>
              <a:t>	           </a:t>
            </a:r>
            <a:r>
              <a:rPr lang="pl-PL" sz="2400" dirty="0"/>
              <a:t>HOW TO USE THE</a:t>
            </a:r>
            <a:r>
              <a:rPr lang="en-US" sz="2400" dirty="0"/>
              <a:t> </a:t>
            </a:r>
            <a:r>
              <a:rPr lang="pl-PL" sz="2400" dirty="0"/>
              <a:t>LIBRARY</a:t>
            </a:r>
            <a:r>
              <a:rPr lang="en-US" sz="2400" dirty="0"/>
              <a:t> </a:t>
            </a:r>
            <a:r>
              <a:rPr lang="pl-PL" sz="2400" dirty="0"/>
              <a:t>SYSTEM ?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2"/>
          </p:nvPr>
        </p:nvSpPr>
        <p:spPr>
          <a:xfrm>
            <a:off x="1736718" y="3068960"/>
            <a:ext cx="7407282" cy="3528392"/>
          </a:xfrm>
        </p:spPr>
        <p:txBody>
          <a:bodyPr/>
          <a:lstStyle/>
          <a:p>
            <a:pPr marL="0" indent="0">
              <a:buNone/>
            </a:pPr>
            <a:r>
              <a:rPr lang="pl-PL" altLang="pl-PL" sz="1800" dirty="0">
                <a:latin typeface="Cambria" panose="02040503050406030204" pitchFamily="18" charset="0"/>
              </a:rPr>
              <a:t>		LOG IN TO PRIMO VE</a:t>
            </a:r>
          </a:p>
          <a:p>
            <a:pPr lvl="4"/>
            <a:endParaRPr lang="pl-PL" altLang="pl-PL" sz="1100" dirty="0">
              <a:latin typeface="Cambria" panose="02040503050406030204" pitchFamily="18" charset="0"/>
            </a:endParaRPr>
          </a:p>
          <a:p>
            <a:r>
              <a:rPr lang="pl-PL" altLang="pl-PL" sz="1200" dirty="0">
                <a:latin typeface="Cambria" panose="02040503050406030204" pitchFamily="18" charset="0"/>
              </a:rPr>
              <a:t>To </a:t>
            </a:r>
            <a:r>
              <a:rPr lang="pl-PL" altLang="pl-PL" sz="1200" dirty="0" err="1">
                <a:latin typeface="Cambria" panose="02040503050406030204" pitchFamily="18" charset="0"/>
              </a:rPr>
              <a:t>use</a:t>
            </a:r>
            <a:r>
              <a:rPr lang="pl-PL" altLang="pl-PL" sz="1200" dirty="0">
                <a:latin typeface="Cambria" panose="02040503050406030204" pitchFamily="18" charset="0"/>
              </a:rPr>
              <a:t> the Library </a:t>
            </a:r>
            <a:r>
              <a:rPr lang="pl-PL" altLang="pl-PL" sz="1200" dirty="0" err="1">
                <a:latin typeface="Cambria" panose="02040503050406030204" pitchFamily="18" charset="0"/>
              </a:rPr>
              <a:t>you</a:t>
            </a:r>
            <a:r>
              <a:rPr lang="pl-PL" altLang="pl-PL" sz="1200" dirty="0">
                <a:latin typeface="Cambria" panose="02040503050406030204" pitchFamily="18" charset="0"/>
              </a:rPr>
              <a:t> </a:t>
            </a:r>
            <a:r>
              <a:rPr lang="pl-PL" altLang="pl-PL" sz="1200" dirty="0" err="1">
                <a:latin typeface="Cambria" panose="02040503050406030204" pitchFamily="18" charset="0"/>
              </a:rPr>
              <a:t>have</a:t>
            </a:r>
            <a:r>
              <a:rPr lang="pl-PL" altLang="pl-PL" sz="1200" dirty="0">
                <a:latin typeface="Cambria" panose="02040503050406030204" pitchFamily="18" charset="0"/>
              </a:rPr>
              <a:t> to log in to the PRIMO VE </a:t>
            </a:r>
            <a:r>
              <a:rPr lang="pl-PL" altLang="pl-PL" sz="1200" dirty="0" err="1">
                <a:latin typeface="Cambria" panose="02040503050406030204" pitchFamily="18" charset="0"/>
              </a:rPr>
              <a:t>search</a:t>
            </a:r>
            <a:r>
              <a:rPr lang="pl-PL" altLang="pl-PL" sz="1200" dirty="0">
                <a:latin typeface="Cambria" panose="02040503050406030204" pitchFamily="18" charset="0"/>
              </a:rPr>
              <a:t> </a:t>
            </a:r>
            <a:r>
              <a:rPr lang="pl-PL" altLang="pl-PL" sz="1200" dirty="0" err="1">
                <a:latin typeface="Cambria" panose="02040503050406030204" pitchFamily="18" charset="0"/>
              </a:rPr>
              <a:t>engine</a:t>
            </a:r>
            <a:r>
              <a:rPr lang="pl-PL" altLang="pl-PL" sz="1200" dirty="0">
                <a:latin typeface="Cambria" panose="02040503050406030204" pitchFamily="18" charset="0"/>
              </a:rPr>
              <a:t>. </a:t>
            </a:r>
            <a:r>
              <a:rPr lang="pl-PL" altLang="pl-PL" sz="1200" dirty="0" err="1">
                <a:latin typeface="Cambria" panose="02040503050406030204" pitchFamily="18" charset="0"/>
              </a:rPr>
              <a:t>Before</a:t>
            </a:r>
            <a:r>
              <a:rPr lang="pl-PL" altLang="pl-PL" sz="1200" dirty="0">
                <a:latin typeface="Cambria" panose="02040503050406030204" pitchFamily="18" charset="0"/>
              </a:rPr>
              <a:t> the </a:t>
            </a:r>
            <a:r>
              <a:rPr lang="pl-PL" altLang="pl-PL" sz="1200" dirty="0" err="1">
                <a:latin typeface="Cambria" panose="02040503050406030204" pitchFamily="18" charset="0"/>
              </a:rPr>
              <a:t>first</a:t>
            </a:r>
            <a:r>
              <a:rPr lang="pl-PL" altLang="pl-PL" sz="1200" dirty="0">
                <a:latin typeface="Cambria" panose="02040503050406030204" pitchFamily="18" charset="0"/>
              </a:rPr>
              <a:t> </a:t>
            </a:r>
            <a:r>
              <a:rPr lang="pl-PL" altLang="pl-PL" sz="1200" dirty="0" err="1">
                <a:latin typeface="Cambria" panose="02040503050406030204" pitchFamily="18" charset="0"/>
              </a:rPr>
              <a:t>logging</a:t>
            </a:r>
            <a:r>
              <a:rPr lang="pl-PL" altLang="pl-PL" sz="1200" dirty="0">
                <a:latin typeface="Cambria" panose="02040503050406030204" pitchFamily="18" charset="0"/>
              </a:rPr>
              <a:t> </a:t>
            </a:r>
            <a:r>
              <a:rPr lang="pl-PL" altLang="pl-PL" sz="1200" dirty="0" err="1">
                <a:latin typeface="Cambria" panose="02040503050406030204" pitchFamily="18" charset="0"/>
              </a:rPr>
              <a:t>you</a:t>
            </a:r>
            <a:r>
              <a:rPr lang="pl-PL" altLang="pl-PL" sz="1200" dirty="0">
                <a:latin typeface="Cambria" panose="02040503050406030204" pitchFamily="18" charset="0"/>
              </a:rPr>
              <a:t> </a:t>
            </a:r>
            <a:r>
              <a:rPr lang="pl-PL" altLang="pl-PL" sz="1200" dirty="0" err="1">
                <a:latin typeface="Cambria" panose="02040503050406030204" pitchFamily="18" charset="0"/>
              </a:rPr>
              <a:t>have</a:t>
            </a:r>
            <a:r>
              <a:rPr lang="pl-PL" altLang="pl-PL" sz="1200" dirty="0">
                <a:latin typeface="Cambria" panose="02040503050406030204" pitchFamily="18" charset="0"/>
              </a:rPr>
              <a:t> to reset </a:t>
            </a:r>
            <a:r>
              <a:rPr lang="pl-PL" altLang="pl-PL" sz="1200" dirty="0" err="1">
                <a:latin typeface="Cambria" panose="02040503050406030204" pitchFamily="18" charset="0"/>
              </a:rPr>
              <a:t>your</a:t>
            </a:r>
            <a:r>
              <a:rPr lang="pl-PL" altLang="pl-PL" sz="1200" dirty="0">
                <a:latin typeface="Cambria" panose="02040503050406030204" pitchFamily="18" charset="0"/>
              </a:rPr>
              <a:t> </a:t>
            </a:r>
            <a:r>
              <a:rPr lang="pl-PL" altLang="pl-PL" sz="1200" dirty="0" err="1">
                <a:latin typeface="Cambria" panose="02040503050406030204" pitchFamily="18" charset="0"/>
              </a:rPr>
              <a:t>password</a:t>
            </a:r>
            <a:r>
              <a:rPr lang="pl-PL" altLang="pl-PL" sz="1200" dirty="0">
                <a:latin typeface="Cambria" panose="02040503050406030204" pitchFamily="18" charset="0"/>
              </a:rPr>
              <a:t> to </a:t>
            </a:r>
            <a:r>
              <a:rPr lang="pl-PL" altLang="pl-PL" sz="1200" dirty="0" err="1">
                <a:latin typeface="Cambria" panose="02040503050406030204" pitchFamily="18" charset="0"/>
              </a:rPr>
              <a:t>your</a:t>
            </a:r>
            <a:r>
              <a:rPr lang="pl-PL" altLang="pl-PL" sz="1200" dirty="0">
                <a:latin typeface="Cambria" panose="02040503050406030204" pitchFamily="18" charset="0"/>
              </a:rPr>
              <a:t> </a:t>
            </a:r>
            <a:r>
              <a:rPr lang="pl-PL" altLang="pl-PL" sz="1200" dirty="0" err="1">
                <a:latin typeface="Cambria" panose="02040503050406030204" pitchFamily="18" charset="0"/>
              </a:rPr>
              <a:t>library</a:t>
            </a:r>
            <a:r>
              <a:rPr lang="pl-PL" altLang="pl-PL" sz="1200" dirty="0">
                <a:latin typeface="Cambria" panose="02040503050406030204" pitchFamily="18" charset="0"/>
              </a:rPr>
              <a:t> </a:t>
            </a:r>
            <a:r>
              <a:rPr lang="pl-PL" altLang="pl-PL" sz="1200" dirty="0" err="1">
                <a:latin typeface="Cambria" panose="02040503050406030204" pitchFamily="18" charset="0"/>
              </a:rPr>
              <a:t>account</a:t>
            </a:r>
            <a:r>
              <a:rPr lang="pl-PL" altLang="pl-PL" sz="1200" dirty="0">
                <a:latin typeface="Cambria" panose="02040503050406030204" pitchFamily="18" charset="0"/>
              </a:rPr>
              <a:t>.</a:t>
            </a:r>
          </a:p>
          <a:p>
            <a:endParaRPr lang="pl-PL" altLang="pl-PL" sz="1200" dirty="0">
              <a:latin typeface="Cambria" panose="02040503050406030204" pitchFamily="18" charset="0"/>
            </a:endParaRPr>
          </a:p>
          <a:p>
            <a:r>
              <a:rPr lang="pl-PL" altLang="pl-PL" sz="1200" dirty="0" err="1">
                <a:latin typeface="Cambria" panose="02040503050406030204" pitchFamily="18" charset="0"/>
              </a:rPr>
              <a:t>Follow</a:t>
            </a:r>
            <a:r>
              <a:rPr lang="pl-PL" altLang="pl-PL" sz="1200" dirty="0">
                <a:latin typeface="Cambria" panose="02040503050406030204" pitchFamily="18" charset="0"/>
              </a:rPr>
              <a:t> the </a:t>
            </a:r>
            <a:r>
              <a:rPr lang="pl-PL" altLang="pl-PL" sz="1200" dirty="0" err="1">
                <a:latin typeface="Cambria" panose="02040503050406030204" pitchFamily="18" charset="0"/>
              </a:rPr>
              <a:t>steps</a:t>
            </a:r>
            <a:r>
              <a:rPr lang="pl-PL" altLang="pl-PL" sz="1200" dirty="0">
                <a:latin typeface="Cambria" panose="02040503050406030204" pitchFamily="18" charset="0"/>
              </a:rPr>
              <a:t>:</a:t>
            </a:r>
          </a:p>
          <a:p>
            <a:endParaRPr lang="pl-PL" altLang="pl-PL" sz="1200" dirty="0">
              <a:latin typeface="Cambria" panose="02040503050406030204" pitchFamily="18" charset="0"/>
            </a:endParaRPr>
          </a:p>
          <a:p>
            <a:pPr marL="342900" lvl="1" indent="-342900">
              <a:buFontTx/>
              <a:buChar char="•"/>
            </a:pPr>
            <a:r>
              <a:rPr lang="pl-PL" altLang="pl-PL" sz="1200" dirty="0" err="1">
                <a:latin typeface="Cambria" panose="02040503050406030204" pitchFamily="18" charset="0"/>
              </a:rPr>
              <a:t>Choose</a:t>
            </a:r>
            <a:r>
              <a:rPr lang="pl-PL" altLang="pl-PL" sz="1200" dirty="0">
                <a:latin typeface="Cambria" panose="02040503050406030204" pitchFamily="18" charset="0"/>
              </a:rPr>
              <a:t> : reset </a:t>
            </a:r>
            <a:r>
              <a:rPr lang="pl-PL" altLang="pl-PL" sz="1200" dirty="0" err="1">
                <a:latin typeface="Cambria" panose="02040503050406030204" pitchFamily="18" charset="0"/>
              </a:rPr>
              <a:t>password</a:t>
            </a:r>
            <a:r>
              <a:rPr lang="pl-PL" altLang="pl-PL" sz="1200" dirty="0">
                <a:latin typeface="Cambria" panose="02040503050406030204" pitchFamily="18" charset="0"/>
              </a:rPr>
              <a:t> to </a:t>
            </a:r>
            <a:r>
              <a:rPr lang="pl-PL" altLang="pl-PL" sz="1200" dirty="0" err="1">
                <a:latin typeface="Cambria" panose="02040503050406030204" pitchFamily="18" charset="0"/>
              </a:rPr>
              <a:t>your</a:t>
            </a:r>
            <a:r>
              <a:rPr lang="pl-PL" altLang="pl-PL" sz="1200" dirty="0">
                <a:latin typeface="Cambria" panose="02040503050406030204" pitchFamily="18" charset="0"/>
              </a:rPr>
              <a:t> </a:t>
            </a:r>
            <a:r>
              <a:rPr lang="pl-PL" altLang="pl-PL" sz="1200" dirty="0" err="1">
                <a:latin typeface="Cambria" panose="02040503050406030204" pitchFamily="18" charset="0"/>
              </a:rPr>
              <a:t>library</a:t>
            </a:r>
            <a:r>
              <a:rPr lang="pl-PL" altLang="pl-PL" sz="1200" dirty="0">
                <a:latin typeface="Cambria" panose="02040503050406030204" pitchFamily="18" charset="0"/>
              </a:rPr>
              <a:t> </a:t>
            </a:r>
            <a:r>
              <a:rPr lang="pl-PL" altLang="pl-PL" sz="1200" dirty="0" err="1">
                <a:latin typeface="Cambria" panose="02040503050406030204" pitchFamily="18" charset="0"/>
              </a:rPr>
              <a:t>account</a:t>
            </a:r>
            <a:endParaRPr lang="pl-PL" altLang="pl-PL" sz="1200" dirty="0">
              <a:latin typeface="Cambria" panose="02040503050406030204" pitchFamily="18" charset="0"/>
            </a:endParaRPr>
          </a:p>
          <a:p>
            <a:endParaRPr lang="pl-PL" altLang="pl-PL" sz="1200" dirty="0">
              <a:latin typeface="Cambria" panose="02040503050406030204" pitchFamily="18" charset="0"/>
            </a:endParaRPr>
          </a:p>
          <a:p>
            <a:pPr lvl="1"/>
            <a:r>
              <a:rPr lang="pl-PL" altLang="pl-PL" sz="1200" dirty="0" err="1">
                <a:latin typeface="Cambria" panose="02040503050406030204" pitchFamily="18" charset="0"/>
              </a:rPr>
              <a:t>username</a:t>
            </a:r>
            <a:r>
              <a:rPr lang="pl-PL" altLang="pl-PL" sz="1200" dirty="0">
                <a:latin typeface="Cambria" panose="02040503050406030204" pitchFamily="18" charset="0"/>
              </a:rPr>
              <a:t>:</a:t>
            </a:r>
          </a:p>
          <a:p>
            <a:pPr marL="457200" lvl="1" indent="0">
              <a:buNone/>
            </a:pPr>
            <a:r>
              <a:rPr lang="pl-PL" altLang="pl-PL" sz="1200" dirty="0">
                <a:latin typeface="Cambria" panose="02040503050406030204" pitchFamily="18" charset="0"/>
              </a:rPr>
              <a:t>                                              student ID numer </a:t>
            </a:r>
            <a:r>
              <a:rPr lang="pl-PL" altLang="pl-PL" sz="1200" dirty="0" err="1">
                <a:latin typeface="Cambria" panose="02040503050406030204" pitchFamily="18" charset="0"/>
              </a:rPr>
              <a:t>or</a:t>
            </a:r>
            <a:r>
              <a:rPr lang="pl-PL" altLang="pl-PL" sz="1200" dirty="0">
                <a:latin typeface="Cambria" panose="02040503050406030204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pl-PL" altLang="pl-PL" sz="1200" dirty="0">
                <a:latin typeface="Cambria" panose="02040503050406030204" pitchFamily="18" charset="0"/>
              </a:rPr>
              <a:t>                                               </a:t>
            </a:r>
            <a:r>
              <a:rPr lang="pl-PL" altLang="pl-PL" sz="1200" dirty="0" err="1">
                <a:latin typeface="Cambria" panose="02040503050406030204" pitchFamily="18" charset="0"/>
              </a:rPr>
              <a:t>first</a:t>
            </a:r>
            <a:r>
              <a:rPr lang="pl-PL" altLang="pl-PL" sz="1200" dirty="0">
                <a:latin typeface="Cambria" panose="02040503050406030204" pitchFamily="18" charset="0"/>
              </a:rPr>
              <a:t> </a:t>
            </a:r>
            <a:r>
              <a:rPr lang="pl-PL" altLang="pl-PL" sz="1200" dirty="0" err="1">
                <a:latin typeface="Cambria" panose="02040503050406030204" pitchFamily="18" charset="0"/>
              </a:rPr>
              <a:t>name</a:t>
            </a:r>
            <a:r>
              <a:rPr lang="pl-PL" altLang="pl-PL" sz="1200" dirty="0">
                <a:latin typeface="Cambria" panose="02040503050406030204" pitchFamily="18" charset="0"/>
              </a:rPr>
              <a:t>. family </a:t>
            </a:r>
            <a:r>
              <a:rPr lang="pl-PL" altLang="pl-PL" sz="1200" dirty="0" err="1">
                <a:latin typeface="Cambria" panose="02040503050406030204" pitchFamily="18" charset="0"/>
              </a:rPr>
              <a:t>name</a:t>
            </a:r>
            <a:r>
              <a:rPr lang="pl-PL" altLang="pl-PL" sz="1200" dirty="0">
                <a:latin typeface="Cambria" panose="02040503050406030204" pitchFamily="18" charset="0"/>
              </a:rPr>
              <a:t> </a:t>
            </a:r>
            <a:r>
              <a:rPr lang="pl-PL" altLang="pl-PL" sz="1200" dirty="0" err="1">
                <a:latin typeface="Cambria" panose="02040503050406030204" pitchFamily="18" charset="0"/>
              </a:rPr>
              <a:t>or</a:t>
            </a:r>
            <a:endParaRPr lang="pl-PL" altLang="pl-PL" sz="1200" dirty="0"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pl-PL" altLang="pl-PL" sz="1200" dirty="0">
                <a:latin typeface="Cambria" panose="02040503050406030204" pitchFamily="18" charset="0"/>
              </a:rPr>
              <a:t>                                               e-mail </a:t>
            </a:r>
            <a:r>
              <a:rPr lang="pl-PL" altLang="pl-PL" sz="1200" dirty="0" err="1">
                <a:latin typeface="Cambria" panose="02040503050406030204" pitchFamily="18" charset="0"/>
              </a:rPr>
              <a:t>registered</a:t>
            </a:r>
            <a:r>
              <a:rPr lang="pl-PL" altLang="pl-PL" sz="1200" dirty="0">
                <a:latin typeface="Cambria" panose="02040503050406030204" pitchFamily="18" charset="0"/>
              </a:rPr>
              <a:t> in a </a:t>
            </a:r>
            <a:r>
              <a:rPr lang="pl-PL" altLang="pl-PL" sz="1200" dirty="0" err="1">
                <a:latin typeface="Cambria" panose="02040503050406030204" pitchFamily="18" charset="0"/>
              </a:rPr>
              <a:t>library</a:t>
            </a:r>
            <a:endParaRPr lang="pl-PL" altLang="pl-PL" sz="1200" dirty="0"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pl-PL" altLang="pl-PL" sz="1200" dirty="0"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pl-PL" altLang="pl-PL" sz="1200" dirty="0" err="1">
                <a:latin typeface="Cambria" panose="02040503050406030204" pitchFamily="18" charset="0"/>
              </a:rPr>
              <a:t>You</a:t>
            </a:r>
            <a:r>
              <a:rPr lang="pl-PL" altLang="pl-PL" sz="1200" dirty="0">
                <a:latin typeface="Cambria" panose="02040503050406030204" pitchFamily="18" charset="0"/>
              </a:rPr>
              <a:t> </a:t>
            </a:r>
            <a:r>
              <a:rPr lang="pl-PL" altLang="pl-PL" sz="1200" dirty="0" err="1">
                <a:latin typeface="Cambria" panose="02040503050406030204" pitchFamily="18" charset="0"/>
              </a:rPr>
              <a:t>will</a:t>
            </a:r>
            <a:r>
              <a:rPr lang="pl-PL" altLang="pl-PL" sz="1200" dirty="0">
                <a:latin typeface="Cambria" panose="02040503050406030204" pitchFamily="18" charset="0"/>
              </a:rPr>
              <a:t> </a:t>
            </a:r>
            <a:r>
              <a:rPr lang="pl-PL" altLang="pl-PL" sz="1200" dirty="0" err="1">
                <a:latin typeface="Cambria" panose="02040503050406030204" pitchFamily="18" charset="0"/>
              </a:rPr>
              <a:t>receive</a:t>
            </a:r>
            <a:r>
              <a:rPr lang="pl-PL" altLang="pl-PL" sz="1200" dirty="0">
                <a:latin typeface="Cambria" panose="02040503050406030204" pitchFamily="18" charset="0"/>
              </a:rPr>
              <a:t> </a:t>
            </a:r>
            <a:r>
              <a:rPr lang="pl-PL" altLang="pl-PL" sz="1200" dirty="0" err="1">
                <a:latin typeface="Cambria" panose="02040503050406030204" pitchFamily="18" charset="0"/>
              </a:rPr>
              <a:t>an</a:t>
            </a:r>
            <a:r>
              <a:rPr lang="pl-PL" altLang="pl-PL" sz="1200" dirty="0">
                <a:latin typeface="Cambria" panose="02040503050406030204" pitchFamily="18" charset="0"/>
              </a:rPr>
              <a:t> e-mail with a link to reset </a:t>
            </a:r>
            <a:r>
              <a:rPr lang="pl-PL" altLang="pl-PL" sz="1200" dirty="0" err="1">
                <a:latin typeface="Cambria" panose="02040503050406030204" pitchFamily="18" charset="0"/>
              </a:rPr>
              <a:t>your</a:t>
            </a:r>
            <a:r>
              <a:rPr lang="pl-PL" altLang="pl-PL" sz="1200" dirty="0">
                <a:latin typeface="Cambria" panose="02040503050406030204" pitchFamily="18" charset="0"/>
              </a:rPr>
              <a:t> </a:t>
            </a:r>
            <a:r>
              <a:rPr lang="pl-PL" altLang="pl-PL" sz="1200" dirty="0" err="1">
                <a:latin typeface="Cambria" panose="02040503050406030204" pitchFamily="18" charset="0"/>
              </a:rPr>
              <a:t>password</a:t>
            </a:r>
            <a:r>
              <a:rPr lang="pl-PL" altLang="pl-PL" sz="1200" dirty="0">
                <a:latin typeface="Cambria" panose="02040503050406030204" pitchFamily="18" charset="0"/>
              </a:rPr>
              <a:t>. </a:t>
            </a:r>
            <a:r>
              <a:rPr lang="pl-PL" altLang="pl-PL" sz="1200" dirty="0" err="1">
                <a:latin typeface="Cambria" panose="02040503050406030204" pitchFamily="18" charset="0"/>
              </a:rPr>
              <a:t>Click</a:t>
            </a:r>
            <a:r>
              <a:rPr lang="pl-PL" altLang="pl-PL" sz="1200" dirty="0">
                <a:latin typeface="Cambria" panose="02040503050406030204" pitchFamily="18" charset="0"/>
              </a:rPr>
              <a:t> the link and </a:t>
            </a:r>
            <a:r>
              <a:rPr lang="pl-PL" altLang="pl-PL" sz="1200" dirty="0" err="1">
                <a:latin typeface="Cambria" panose="02040503050406030204" pitchFamily="18" charset="0"/>
              </a:rPr>
              <a:t>enter</a:t>
            </a:r>
            <a:r>
              <a:rPr lang="pl-PL" altLang="pl-PL" sz="1200" dirty="0">
                <a:latin typeface="Cambria" panose="02040503050406030204" pitchFamily="18" charset="0"/>
              </a:rPr>
              <a:t> a </a:t>
            </a:r>
            <a:r>
              <a:rPr lang="pl-PL" altLang="pl-PL" sz="1200" dirty="0" err="1">
                <a:latin typeface="Cambria" panose="02040503050406030204" pitchFamily="18" charset="0"/>
              </a:rPr>
              <a:t>new</a:t>
            </a:r>
            <a:r>
              <a:rPr lang="pl-PL" altLang="pl-PL" sz="1200" dirty="0">
                <a:latin typeface="Cambria" panose="02040503050406030204" pitchFamily="18" charset="0"/>
              </a:rPr>
              <a:t> </a:t>
            </a:r>
            <a:r>
              <a:rPr lang="pl-PL" altLang="pl-PL" sz="1200" dirty="0" err="1">
                <a:latin typeface="Cambria" panose="02040503050406030204" pitchFamily="18" charset="0"/>
              </a:rPr>
              <a:t>password</a:t>
            </a:r>
            <a:r>
              <a:rPr lang="pl-PL" altLang="pl-PL" sz="1200" dirty="0">
                <a:latin typeface="Cambria" panose="02040503050406030204" pitchFamily="18" charset="0"/>
              </a:rPr>
              <a:t>.</a:t>
            </a:r>
          </a:p>
          <a:p>
            <a:pPr marL="457200" lvl="1" indent="0">
              <a:buNone/>
            </a:pPr>
            <a:endParaRPr lang="pl-PL" altLang="pl-PL" sz="1200" dirty="0"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pl-PL" altLang="pl-PL" sz="1200" dirty="0"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pl-PL" altLang="pl-PL" sz="1200" dirty="0">
              <a:latin typeface="Cambria" panose="02040503050406030204" pitchFamily="18" charset="0"/>
            </a:endParaRPr>
          </a:p>
          <a:p>
            <a:endParaRPr lang="pl-PL" altLang="pl-PL" sz="1200" dirty="0">
              <a:latin typeface="Cambria" panose="02040503050406030204" pitchFamily="18" charset="0"/>
            </a:endParaRPr>
          </a:p>
          <a:p>
            <a:endParaRPr lang="pl-PL" altLang="pl-PL" sz="1200" dirty="0">
              <a:latin typeface="Cambria" panose="02040503050406030204" pitchFamily="18" charset="0"/>
            </a:endParaRPr>
          </a:p>
          <a:p>
            <a:endParaRPr lang="pl-PL" altLang="pl-PL" sz="12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l-PL" altLang="pl-PL" dirty="0">
              <a:latin typeface="Cambria" panose="02040503050406030204" pitchFamily="18" charset="0"/>
            </a:endParaRPr>
          </a:p>
          <a:p>
            <a:endParaRPr lang="pl-PL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24745" y="-249927"/>
            <a:ext cx="2371132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Symbol zastępczy obrazu 1"/>
          <p:cNvSpPr>
            <a:spLocks noGrp="1"/>
          </p:cNvSpPr>
          <p:nvPr>
            <p:ph type="pic" idx="1"/>
          </p:nvPr>
        </p:nvSpPr>
        <p:spPr>
          <a:xfrm>
            <a:off x="1403649" y="1070878"/>
            <a:ext cx="7740351" cy="2432837"/>
          </a:xfrm>
        </p:spPr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268760"/>
            <a:ext cx="31623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6009"/>
      </p:ext>
    </p:extLst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/>
          <p:cNvSpPr>
            <a:spLocks noGrp="1"/>
          </p:cNvSpPr>
          <p:nvPr>
            <p:ph type="pic" idx="1"/>
          </p:nvPr>
        </p:nvSpPr>
        <p:spPr/>
      </p:sp>
      <p:sp>
        <p:nvSpPr>
          <p:cNvPr id="3" name="Symbol zastępczy tekstu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pl-PL" altLang="pl-PL" sz="2400" dirty="0"/>
              <a:t>			OUR OFFER</a:t>
            </a:r>
          </a:p>
        </p:txBody>
      </p:sp>
      <p:sp>
        <p:nvSpPr>
          <p:cNvPr id="5" name="Prostokąt 4"/>
          <p:cNvSpPr/>
          <p:nvPr/>
        </p:nvSpPr>
        <p:spPr>
          <a:xfrm>
            <a:off x="2286000" y="241333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altLang="pl-PL" dirty="0"/>
          </a:p>
          <a:p>
            <a:r>
              <a:rPr lang="pl-PL" altLang="pl-PL" dirty="0"/>
              <a:t>- </a:t>
            </a:r>
            <a:r>
              <a:rPr lang="pl-PL" altLang="pl-PL" dirty="0" err="1"/>
              <a:t>Electronic</a:t>
            </a:r>
            <a:r>
              <a:rPr lang="pl-PL" altLang="pl-PL" dirty="0"/>
              <a:t> </a:t>
            </a:r>
            <a:r>
              <a:rPr lang="pl-PL" altLang="pl-PL" dirty="0" err="1"/>
              <a:t>resources</a:t>
            </a:r>
            <a:r>
              <a:rPr lang="pl-PL" altLang="pl-PL" dirty="0"/>
              <a:t>:</a:t>
            </a:r>
          </a:p>
          <a:p>
            <a:endParaRPr lang="pl-PL" altLang="pl-PL" dirty="0"/>
          </a:p>
          <a:p>
            <a:r>
              <a:rPr lang="pl-PL" altLang="pl-PL" dirty="0"/>
              <a:t>   Databases</a:t>
            </a:r>
          </a:p>
          <a:p>
            <a:endParaRPr lang="pl-PL" altLang="pl-PL" dirty="0"/>
          </a:p>
          <a:p>
            <a:r>
              <a:rPr lang="pl-PL" altLang="pl-PL" dirty="0"/>
              <a:t>   </a:t>
            </a:r>
            <a:r>
              <a:rPr lang="pl-PL" altLang="pl-PL" dirty="0" err="1"/>
              <a:t>Electronic</a:t>
            </a:r>
            <a:r>
              <a:rPr lang="pl-PL" altLang="pl-PL" dirty="0"/>
              <a:t> </a:t>
            </a:r>
            <a:r>
              <a:rPr lang="pl-PL" altLang="pl-PL" dirty="0" err="1"/>
              <a:t>books</a:t>
            </a:r>
            <a:r>
              <a:rPr lang="pl-PL" altLang="pl-PL" dirty="0"/>
              <a:t> and </a:t>
            </a:r>
            <a:r>
              <a:rPr lang="pl-PL" altLang="pl-PL" dirty="0" err="1"/>
              <a:t>journals</a:t>
            </a:r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r>
              <a:rPr lang="pl-PL" altLang="pl-PL" dirty="0"/>
              <a:t>-  Lower </a:t>
            </a:r>
            <a:r>
              <a:rPr lang="pl-PL" altLang="pl-PL" dirty="0" err="1"/>
              <a:t>Silesia</a:t>
            </a:r>
            <a:r>
              <a:rPr lang="pl-PL" altLang="pl-PL" dirty="0"/>
              <a:t> Digital Library</a:t>
            </a:r>
          </a:p>
          <a:p>
            <a:endParaRPr lang="pl-PL" altLang="pl-PL" dirty="0"/>
          </a:p>
          <a:p>
            <a:r>
              <a:rPr lang="pl-PL" altLang="pl-PL" dirty="0"/>
              <a:t>-  </a:t>
            </a:r>
            <a:r>
              <a:rPr lang="pl-PL" altLang="pl-PL" dirty="0" err="1"/>
              <a:t>Printed</a:t>
            </a:r>
            <a:r>
              <a:rPr lang="pl-PL" altLang="pl-PL" dirty="0"/>
              <a:t> </a:t>
            </a:r>
            <a:r>
              <a:rPr lang="pl-PL" altLang="pl-PL" dirty="0" err="1"/>
              <a:t>books</a:t>
            </a:r>
            <a:r>
              <a:rPr lang="pl-PL" altLang="pl-PL" dirty="0"/>
              <a:t> and </a:t>
            </a:r>
            <a:r>
              <a:rPr lang="pl-PL" altLang="pl-PL" dirty="0" err="1"/>
              <a:t>journals</a:t>
            </a:r>
            <a:r>
              <a:rPr lang="pl-PL" altLang="pl-PL" dirty="0"/>
              <a:t>, </a:t>
            </a:r>
            <a:r>
              <a:rPr lang="pl-PL" altLang="pl-PL" dirty="0" err="1"/>
              <a:t>standards</a:t>
            </a:r>
            <a:r>
              <a:rPr lang="pl-PL" altLang="pl-PL" dirty="0"/>
              <a:t> </a:t>
            </a:r>
          </a:p>
          <a:p>
            <a:endParaRPr lang="pl-PL" altLang="pl-PL" dirty="0"/>
          </a:p>
          <a:p>
            <a:r>
              <a:rPr lang="pl-PL" altLang="pl-PL" dirty="0"/>
              <a:t>….and </a:t>
            </a:r>
            <a:r>
              <a:rPr lang="pl-PL" altLang="pl-PL" dirty="0" err="1"/>
              <a:t>many</a:t>
            </a:r>
            <a:r>
              <a:rPr lang="pl-PL" altLang="pl-PL" dirty="0"/>
              <a:t> </a:t>
            </a:r>
            <a:r>
              <a:rPr lang="pl-PL" altLang="pl-PL" dirty="0" err="1"/>
              <a:t>others</a:t>
            </a:r>
            <a:r>
              <a:rPr lang="pl-PL" altLang="pl-PL" dirty="0"/>
              <a:t> </a:t>
            </a:r>
          </a:p>
          <a:p>
            <a:endParaRPr lang="pl-P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07074"/>
      </p:ext>
    </p:extLst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634124" y="1844824"/>
            <a:ext cx="3168352" cy="2232248"/>
          </a:xfrm>
        </p:spPr>
      </p:sp>
      <p:sp>
        <p:nvSpPr>
          <p:cNvPr id="6" name="Elipsa 5"/>
          <p:cNvSpPr/>
          <p:nvPr/>
        </p:nvSpPr>
        <p:spPr>
          <a:xfrm>
            <a:off x="1634124" y="1837882"/>
            <a:ext cx="3256489" cy="22373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800" b="1" dirty="0">
                <a:solidFill>
                  <a:srgbClr val="A7190E"/>
                </a:solidFill>
                <a:latin typeface="Cambria" panose="02040503050406030204" pitchFamily="18" charset="0"/>
              </a:rPr>
              <a:t>10 </a:t>
            </a:r>
            <a:r>
              <a:rPr lang="pl-PL" altLang="pl-PL" sz="2800" b="1" dirty="0" err="1">
                <a:solidFill>
                  <a:srgbClr val="A7190E"/>
                </a:solidFill>
                <a:latin typeface="Cambria" panose="02040503050406030204" pitchFamily="18" charset="0"/>
              </a:rPr>
              <a:t>books</a:t>
            </a:r>
            <a:r>
              <a:rPr lang="pl-PL" altLang="pl-PL" sz="2800" dirty="0">
                <a:solidFill>
                  <a:srgbClr val="A7190E"/>
                </a:solidFill>
                <a:latin typeface="Cambria" panose="02040503050406030204" pitchFamily="18" charset="0"/>
              </a:rPr>
              <a:t> </a:t>
            </a:r>
            <a:br>
              <a:rPr lang="pl-PL" altLang="pl-PL" sz="2800" dirty="0">
                <a:solidFill>
                  <a:srgbClr val="A7190E"/>
                </a:solidFill>
                <a:latin typeface="Cambria" panose="02040503050406030204" pitchFamily="18" charset="0"/>
              </a:rPr>
            </a:br>
            <a:r>
              <a:rPr lang="pl-PL" altLang="pl-PL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in </a:t>
            </a:r>
            <a:r>
              <a:rPr lang="pl-PL" altLang="pl-PL" sz="1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every</a:t>
            </a:r>
            <a:r>
              <a:rPr lang="pl-PL" altLang="pl-PL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pl-PL" altLang="pl-PL" sz="1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library</a:t>
            </a:r>
            <a:endParaRPr lang="pl-PL" altLang="pl-PL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1"/>
          </p:nvPr>
        </p:nvSpPr>
        <p:spPr>
          <a:xfrm>
            <a:off x="5122912" y="1679398"/>
            <a:ext cx="3816424" cy="25543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800" b="1" dirty="0">
                <a:solidFill>
                  <a:srgbClr val="A7190E"/>
                </a:solidFill>
                <a:latin typeface="Cambria" panose="02040503050406030204" pitchFamily="18" charset="0"/>
              </a:rPr>
              <a:t>6 </a:t>
            </a:r>
            <a:r>
              <a:rPr lang="pl-PL" altLang="pl-PL" sz="2800" b="1" dirty="0" err="1">
                <a:solidFill>
                  <a:srgbClr val="A7190E"/>
                </a:solidFill>
                <a:latin typeface="Cambria" panose="02040503050406030204" pitchFamily="18" charset="0"/>
              </a:rPr>
              <a:t>months</a:t>
            </a:r>
            <a:r>
              <a:rPr lang="pl-PL" altLang="pl-PL" sz="2800" dirty="0">
                <a:solidFill>
                  <a:srgbClr val="A7190E"/>
                </a:solidFill>
                <a:latin typeface="Cambria" panose="02040503050406030204" pitchFamily="18" charset="0"/>
              </a:rPr>
              <a:t> </a:t>
            </a:r>
            <a:br>
              <a:rPr lang="pl-PL" altLang="pl-PL" sz="2800" dirty="0">
                <a:solidFill>
                  <a:srgbClr val="A7190E"/>
                </a:solidFill>
                <a:latin typeface="Cambria" panose="02040503050406030204" pitchFamily="18" charset="0"/>
              </a:rPr>
            </a:br>
            <a:endParaRPr lang="pl-PL" altLang="pl-PL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Elipsa 8"/>
          <p:cNvSpPr/>
          <p:nvPr/>
        </p:nvSpPr>
        <p:spPr>
          <a:xfrm flipH="1">
            <a:off x="3311860" y="4658660"/>
            <a:ext cx="3528393" cy="172043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ct val="50000"/>
              </a:spcBef>
            </a:pPr>
            <a:r>
              <a:rPr lang="pl-PL" altLang="pl-PL" sz="2800" b="1" dirty="0">
                <a:solidFill>
                  <a:srgbClr val="A7190E"/>
                </a:solidFill>
                <a:latin typeface="Cambria" panose="02040503050406030204" pitchFamily="18" charset="0"/>
              </a:rPr>
              <a:t>3</a:t>
            </a:r>
            <a:br>
              <a:rPr lang="pl-PL" altLang="pl-PL" sz="2800" b="1" dirty="0">
                <a:solidFill>
                  <a:srgbClr val="A7190E"/>
                </a:solidFill>
                <a:latin typeface="Cambria" panose="02040503050406030204" pitchFamily="18" charset="0"/>
              </a:rPr>
            </a:br>
            <a:r>
              <a:rPr lang="pl-PL" altLang="pl-PL" sz="28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days</a:t>
            </a:r>
            <a:r>
              <a:rPr lang="pl-PL" altLang="pl-PL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 to </a:t>
            </a:r>
            <a:r>
              <a:rPr lang="pl-PL" altLang="pl-PL" sz="28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collect</a:t>
            </a:r>
            <a:endParaRPr lang="pl-PL" altLang="pl-PL" sz="28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10800000">
            <a:off x="4672279" y="2877296"/>
            <a:ext cx="807553" cy="374312"/>
          </a:xfrm>
          <a:prstGeom prst="leftArrow">
            <a:avLst>
              <a:gd name="adj1" fmla="val 50000"/>
              <a:gd name="adj2" fmla="val 100605"/>
            </a:avLst>
          </a:prstGeom>
          <a:solidFill>
            <a:srgbClr val="A7190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 rot="17977379">
            <a:off x="5396255" y="3960310"/>
            <a:ext cx="1157301" cy="330814"/>
          </a:xfrm>
          <a:prstGeom prst="leftArrow">
            <a:avLst>
              <a:gd name="adj1" fmla="val 50000"/>
              <a:gd name="adj2" fmla="val 100605"/>
            </a:avLst>
          </a:prstGeom>
          <a:solidFill>
            <a:srgbClr val="A7190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 rot="3597289">
            <a:off x="3035610" y="4168346"/>
            <a:ext cx="1058559" cy="330814"/>
          </a:xfrm>
          <a:prstGeom prst="leftArrow">
            <a:avLst>
              <a:gd name="adj1" fmla="val 50000"/>
              <a:gd name="adj2" fmla="val 100605"/>
            </a:avLst>
          </a:prstGeom>
          <a:solidFill>
            <a:srgbClr val="A7190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62368" y="421875"/>
            <a:ext cx="1827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latin typeface="Calibri" panose="020F0502020204030204" pitchFamily="34" charset="0"/>
              </a:rPr>
              <a:t>	</a:t>
            </a:r>
            <a:r>
              <a:rPr lang="pl-PL" sz="2000" b="1" dirty="0">
                <a:latin typeface="Calibri" panose="020F0502020204030204" pitchFamily="34" charset="0"/>
              </a:rPr>
              <a:t>LOANS</a:t>
            </a:r>
          </a:p>
        </p:txBody>
      </p:sp>
    </p:spTree>
    <p:extLst>
      <p:ext uri="{BB962C8B-B14F-4D97-AF65-F5344CB8AC3E}">
        <p14:creationId xmlns:p14="http://schemas.microsoft.com/office/powerpoint/2010/main" val="306194867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1"/>
          </p:nvPr>
        </p:nvSpPr>
        <p:spPr>
          <a:xfrm>
            <a:off x="2051721" y="116632"/>
            <a:ext cx="6966330" cy="1872208"/>
          </a:xfrm>
        </p:spPr>
        <p:txBody>
          <a:bodyPr/>
          <a:lstStyle/>
          <a:p>
            <a:r>
              <a:rPr lang="pl-PL" sz="2400" dirty="0"/>
              <a:t>		ELECTRONIC RESOURCES</a:t>
            </a:r>
          </a:p>
        </p:txBody>
      </p:sp>
      <p:sp>
        <p:nvSpPr>
          <p:cNvPr id="8" name="Symbol zastępczy obrazu 7"/>
          <p:cNvSpPr>
            <a:spLocks noGrp="1"/>
          </p:cNvSpPr>
          <p:nvPr>
            <p:ph type="pic" idx="1"/>
          </p:nvPr>
        </p:nvSpPr>
        <p:spPr>
          <a:xfrm>
            <a:off x="3419872" y="0"/>
            <a:ext cx="3168352" cy="6624736"/>
          </a:xfrm>
        </p:spPr>
      </p:sp>
      <p:sp>
        <p:nvSpPr>
          <p:cNvPr id="3" name="Symbol zastępczy zawartości 2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185" y="1340768"/>
            <a:ext cx="781781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26576"/>
      </p:ext>
    </p:extLst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1"/>
          </p:nvPr>
        </p:nvSpPr>
        <p:spPr>
          <a:xfrm>
            <a:off x="1475656" y="116632"/>
            <a:ext cx="7542395" cy="1368152"/>
          </a:xfrm>
        </p:spPr>
        <p:txBody>
          <a:bodyPr/>
          <a:lstStyle/>
          <a:p>
            <a:r>
              <a:rPr lang="pl-PL" sz="2400" dirty="0"/>
              <a:t>		EDUROAM.PWR.EDU.PL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2"/>
          </p:nvPr>
        </p:nvSpPr>
        <p:spPr>
          <a:xfrm>
            <a:off x="2195736" y="2852936"/>
            <a:ext cx="6822315" cy="3888432"/>
          </a:xfrm>
        </p:spPr>
        <p:txBody>
          <a:bodyPr/>
          <a:lstStyle/>
          <a:p>
            <a:endParaRPr lang="pl-PL" sz="1600" dirty="0"/>
          </a:p>
          <a:p>
            <a:r>
              <a:rPr lang="pl-PL" sz="1600" dirty="0"/>
              <a:t>Login and </a:t>
            </a:r>
            <a:r>
              <a:rPr lang="pl-PL" sz="1600" dirty="0" err="1"/>
              <a:t>password</a:t>
            </a:r>
            <a:r>
              <a:rPr lang="pl-PL" sz="1600" dirty="0"/>
              <a:t> for </a:t>
            </a:r>
            <a:r>
              <a:rPr lang="pl-PL" sz="1600" dirty="0" err="1"/>
              <a:t>eduroam</a:t>
            </a:r>
            <a:r>
              <a:rPr lang="pl-PL" sz="1600" dirty="0"/>
              <a:t> network </a:t>
            </a:r>
            <a:r>
              <a:rPr lang="pl-PL" sz="1600" dirty="0" err="1"/>
              <a:t>are</a:t>
            </a:r>
            <a:r>
              <a:rPr lang="pl-PL" sz="1600" dirty="0"/>
              <a:t> the same as for Active Directory (AD) system </a:t>
            </a:r>
          </a:p>
          <a:p>
            <a:r>
              <a:rPr lang="pl-PL" sz="1600" dirty="0" err="1"/>
              <a:t>Please</a:t>
            </a:r>
            <a:r>
              <a:rPr lang="pl-PL" sz="1600" dirty="0"/>
              <a:t> </a:t>
            </a:r>
            <a:r>
              <a:rPr lang="pl-PL" sz="1600" dirty="0" err="1"/>
              <a:t>note</a:t>
            </a:r>
            <a:r>
              <a:rPr lang="pl-PL" sz="1600" dirty="0"/>
              <a:t> </a:t>
            </a:r>
            <a:r>
              <a:rPr lang="pl-PL" sz="1600" dirty="0" err="1"/>
              <a:t>that</a:t>
            </a:r>
            <a:r>
              <a:rPr lang="pl-PL" sz="1600" dirty="0"/>
              <a:t> </a:t>
            </a:r>
            <a:r>
              <a:rPr lang="pl-PL" sz="1600" dirty="0" err="1"/>
              <a:t>this</a:t>
            </a:r>
            <a:r>
              <a:rPr lang="pl-PL" sz="1600" dirty="0"/>
              <a:t> </a:t>
            </a:r>
            <a:r>
              <a:rPr lang="pl-PL" sz="1600" dirty="0" err="1"/>
              <a:t>is</a:t>
            </a:r>
            <a:r>
              <a:rPr lang="pl-PL" sz="1600" dirty="0"/>
              <a:t> not the login and </a:t>
            </a:r>
            <a:r>
              <a:rPr lang="pl-PL" sz="1600" dirty="0" err="1"/>
              <a:t>password</a:t>
            </a:r>
            <a:r>
              <a:rPr lang="pl-PL" sz="1600" dirty="0"/>
              <a:t> for </a:t>
            </a:r>
            <a:r>
              <a:rPr lang="pl-PL" sz="1600" dirty="0" err="1"/>
              <a:t>Gmail</a:t>
            </a:r>
            <a:endParaRPr lang="pl-PL" sz="1600" dirty="0"/>
          </a:p>
          <a:p>
            <a:endParaRPr lang="pl-PL" sz="1600" dirty="0"/>
          </a:p>
          <a:p>
            <a:r>
              <a:rPr lang="pl-PL" sz="1600" dirty="0"/>
              <a:t>General </a:t>
            </a:r>
            <a:r>
              <a:rPr lang="pl-PL" sz="1600" dirty="0" err="1"/>
              <a:t>information</a:t>
            </a:r>
            <a:r>
              <a:rPr lang="pl-PL" sz="1600" dirty="0"/>
              <a:t> </a:t>
            </a:r>
            <a:r>
              <a:rPr lang="pl-PL" sz="1600" dirty="0" err="1"/>
              <a:t>you</a:t>
            </a:r>
            <a:r>
              <a:rPr lang="pl-PL" sz="1600" dirty="0"/>
              <a:t> </a:t>
            </a:r>
            <a:r>
              <a:rPr lang="pl-PL" sz="1600" dirty="0" err="1"/>
              <a:t>can</a:t>
            </a:r>
            <a:r>
              <a:rPr lang="pl-PL" sz="1600" dirty="0"/>
              <a:t> </a:t>
            </a:r>
            <a:r>
              <a:rPr lang="pl-PL" sz="1600" dirty="0" err="1"/>
              <a:t>find</a:t>
            </a:r>
            <a:r>
              <a:rPr lang="pl-PL" sz="1600" dirty="0"/>
              <a:t> </a:t>
            </a:r>
            <a:r>
              <a:rPr lang="pl-PL" sz="1600" dirty="0" err="1"/>
              <a:t>here</a:t>
            </a:r>
            <a:r>
              <a:rPr lang="pl-PL" sz="1600" dirty="0"/>
              <a:t>:  </a:t>
            </a:r>
            <a:r>
              <a:rPr lang="pl-PL" sz="1600" dirty="0">
                <a:hlinkClick r:id="rId2"/>
              </a:rPr>
              <a:t>https://cat.eduroam.org/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428966946"/>
      </p:ext>
    </p:extLst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1"/>
          </p:nvPr>
        </p:nvSpPr>
        <p:spPr>
          <a:xfrm>
            <a:off x="1763687" y="398984"/>
            <a:ext cx="7271531" cy="653752"/>
          </a:xfrm>
        </p:spPr>
        <p:txBody>
          <a:bodyPr/>
          <a:lstStyle/>
          <a:p>
            <a:r>
              <a:rPr lang="pl-PL" sz="2000" dirty="0"/>
              <a:t>	       </a:t>
            </a:r>
            <a:r>
              <a:rPr lang="pl-PL" sz="2400" dirty="0"/>
              <a:t>REQUEST A SCAN FROM THE LIBRARY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2"/>
          </p:nvPr>
        </p:nvSpPr>
        <p:spPr>
          <a:xfrm>
            <a:off x="1415381" y="908720"/>
            <a:ext cx="7758418" cy="5688632"/>
          </a:xfrm>
        </p:spPr>
        <p:txBody>
          <a:bodyPr/>
          <a:lstStyle/>
          <a:p>
            <a:endParaRPr lang="pl-PL" sz="1800" dirty="0"/>
          </a:p>
          <a:p>
            <a:r>
              <a:rPr lang="en-US" sz="1800" dirty="0"/>
              <a:t>All persons with an active library account can request a scan of the materials available in the reading room.</a:t>
            </a:r>
            <a:endParaRPr lang="pl-PL" sz="1800" dirty="0"/>
          </a:p>
          <a:p>
            <a:endParaRPr lang="pl-PL" sz="1800" dirty="0"/>
          </a:p>
          <a:p>
            <a:r>
              <a:rPr lang="en-US" sz="1800" dirty="0"/>
              <a:t>Journal articles as well as excerpts from books, e.g. individual chapters, can be ordered.</a:t>
            </a:r>
            <a:endParaRPr lang="pl-PL" sz="1800" dirty="0"/>
          </a:p>
          <a:p>
            <a:endParaRPr lang="pl-PL" sz="1800" dirty="0"/>
          </a:p>
          <a:p>
            <a:r>
              <a:rPr lang="en-US" sz="1800" dirty="0"/>
              <a:t>The daily order limit for one user is 5 orders in all libraries</a:t>
            </a:r>
            <a:r>
              <a:rPr lang="pl-PL" sz="1800" dirty="0"/>
              <a:t>.</a:t>
            </a:r>
          </a:p>
          <a:p>
            <a:endParaRPr lang="pl-PL" sz="1800" dirty="0"/>
          </a:p>
          <a:p>
            <a:r>
              <a:rPr lang="en-US" sz="1800" dirty="0"/>
              <a:t>The order limit per book cannot exceed 20% of the total (the limit is renewed after 6 months).</a:t>
            </a:r>
            <a:endParaRPr lang="pl-PL" sz="1800" dirty="0"/>
          </a:p>
          <a:p>
            <a:endParaRPr lang="pl-PL" sz="1800" dirty="0"/>
          </a:p>
          <a:p>
            <a:r>
              <a:rPr lang="en-US" sz="1800" dirty="0"/>
              <a:t>Orders will be processed on a first-come, first-served basis.</a:t>
            </a:r>
            <a:endParaRPr lang="pl-PL" sz="1800" dirty="0"/>
          </a:p>
          <a:p>
            <a:endParaRPr lang="pl-PL" sz="1800" dirty="0"/>
          </a:p>
          <a:p>
            <a:r>
              <a:rPr lang="pl-PL" sz="1800" dirty="0"/>
              <a:t> </a:t>
            </a:r>
            <a:r>
              <a:rPr lang="en-US" sz="1800" dirty="0"/>
              <a:t>It is possible to adapt scans for visually impaired and blind users. Such a request should be entered in the "Notes" field when placing the</a:t>
            </a:r>
            <a:r>
              <a:rPr lang="pl-PL" sz="1800" dirty="0"/>
              <a:t> order.</a:t>
            </a:r>
          </a:p>
          <a:p>
            <a:endParaRPr lang="pl-PL" sz="1800" dirty="0"/>
          </a:p>
          <a:p>
            <a:r>
              <a:rPr lang="pl-PL" sz="1800" dirty="0" err="1"/>
              <a:t>All</a:t>
            </a:r>
            <a:r>
              <a:rPr lang="pl-PL" sz="1800" dirty="0"/>
              <a:t> </a:t>
            </a:r>
            <a:r>
              <a:rPr lang="pl-PL" sz="1800" dirty="0" err="1"/>
              <a:t>details</a:t>
            </a:r>
            <a:r>
              <a:rPr lang="pl-PL" sz="1800" dirty="0"/>
              <a:t> </a:t>
            </a:r>
            <a:r>
              <a:rPr lang="pl-PL" sz="1800" dirty="0" err="1"/>
              <a:t>here</a:t>
            </a:r>
            <a:r>
              <a:rPr lang="pl-PL" sz="1800" dirty="0"/>
              <a:t>:     </a:t>
            </a:r>
            <a:r>
              <a:rPr lang="pl-PL" sz="1800" dirty="0">
                <a:hlinkClick r:id="rId2"/>
              </a:rPr>
              <a:t>http://biblioteka.pwr.edu.pl/en/our-offer</a:t>
            </a:r>
            <a:endParaRPr lang="pl-PL" sz="1800" dirty="0"/>
          </a:p>
          <a:p>
            <a:endParaRPr lang="pl-PL" sz="1800" dirty="0"/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651632930"/>
      </p:ext>
    </p:extLst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1"/>
          </p:nvPr>
        </p:nvSpPr>
        <p:spPr>
          <a:xfrm>
            <a:off x="2627784" y="404665"/>
            <a:ext cx="6390267" cy="864095"/>
          </a:xfrm>
          <a:solidFill>
            <a:schemeClr val="bg1"/>
          </a:solidFill>
        </p:spPr>
        <p:txBody>
          <a:bodyPr/>
          <a:lstStyle/>
          <a:p>
            <a:r>
              <a:rPr lang="pl-PL" sz="2000" dirty="0"/>
              <a:t>		FICTION FOR PLEASURE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2"/>
          </p:nvPr>
        </p:nvSpPr>
        <p:spPr>
          <a:xfrm>
            <a:off x="1979712" y="1484784"/>
            <a:ext cx="7038339" cy="4608512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 - WUST </a:t>
            </a:r>
            <a:r>
              <a:rPr lang="pl-PL" sz="2000" dirty="0" err="1"/>
              <a:t>students</a:t>
            </a:r>
            <a:r>
              <a:rPr lang="pl-PL" sz="2000" dirty="0"/>
              <a:t> </a:t>
            </a:r>
            <a:r>
              <a:rPr lang="pl-PL" sz="2000" dirty="0" err="1"/>
              <a:t>have</a:t>
            </a:r>
            <a:r>
              <a:rPr lang="pl-PL" sz="2000" dirty="0"/>
              <a:t> a </a:t>
            </a:r>
            <a:r>
              <a:rPr lang="pl-PL" sz="2000" dirty="0" err="1"/>
              <a:t>wide</a:t>
            </a:r>
            <a:r>
              <a:rPr lang="pl-PL" sz="2000" dirty="0"/>
              <a:t> </a:t>
            </a:r>
            <a:r>
              <a:rPr lang="pl-PL" sz="2000" dirty="0" err="1"/>
              <a:t>access</a:t>
            </a:r>
            <a:r>
              <a:rPr lang="pl-PL" sz="2000" dirty="0"/>
              <a:t> to a </a:t>
            </a:r>
            <a:r>
              <a:rPr lang="pl-PL" sz="2000" dirty="0" err="1"/>
              <a:t>fiction</a:t>
            </a:r>
            <a:r>
              <a:rPr lang="pl-PL" sz="2000" dirty="0"/>
              <a:t> </a:t>
            </a:r>
            <a:r>
              <a:rPr lang="pl-PL" sz="2000" dirty="0" err="1"/>
              <a:t>collection</a:t>
            </a:r>
            <a:r>
              <a:rPr lang="pl-PL" sz="2000" dirty="0"/>
              <a:t> in </a:t>
            </a:r>
            <a:r>
              <a:rPr lang="pl-PL" sz="2000" dirty="0" err="1"/>
              <a:t>different</a:t>
            </a:r>
            <a:r>
              <a:rPr lang="pl-PL" sz="2000" dirty="0"/>
              <a:t> </a:t>
            </a:r>
            <a:r>
              <a:rPr lang="pl-PL" sz="2000" dirty="0" err="1"/>
              <a:t>languages</a:t>
            </a:r>
            <a:r>
              <a:rPr lang="pl-PL" sz="2000" dirty="0"/>
              <a:t> and on </a:t>
            </a:r>
            <a:r>
              <a:rPr lang="pl-PL" sz="2000" dirty="0" err="1"/>
              <a:t>different</a:t>
            </a:r>
            <a:r>
              <a:rPr lang="pl-PL" sz="2000" dirty="0"/>
              <a:t> </a:t>
            </a:r>
            <a:r>
              <a:rPr lang="pl-PL" sz="2000" dirty="0" err="1"/>
              <a:t>levels</a:t>
            </a:r>
            <a:r>
              <a:rPr lang="pl-PL" sz="2000" dirty="0"/>
              <a:t> in a:</a:t>
            </a:r>
          </a:p>
          <a:p>
            <a:r>
              <a:rPr lang="pl-PL" sz="2000" dirty="0" err="1"/>
              <a:t>Fiction</a:t>
            </a:r>
            <a:r>
              <a:rPr lang="pl-PL" sz="2000" dirty="0"/>
              <a:t> Library (</a:t>
            </a:r>
            <a:r>
              <a:rPr lang="pl-PL" sz="2000" dirty="0" err="1"/>
              <a:t>only</a:t>
            </a:r>
            <a:r>
              <a:rPr lang="pl-PL" sz="2000" dirty="0"/>
              <a:t> </a:t>
            </a:r>
            <a:r>
              <a:rPr lang="pl-PL" sz="2000" dirty="0" err="1"/>
              <a:t>Polish</a:t>
            </a:r>
            <a:r>
              <a:rPr lang="pl-PL" sz="2000" dirty="0"/>
              <a:t> </a:t>
            </a:r>
            <a:r>
              <a:rPr lang="pl-PL" sz="2000" dirty="0" err="1"/>
              <a:t>literature</a:t>
            </a:r>
            <a:r>
              <a:rPr lang="pl-PL" sz="2000" dirty="0"/>
              <a:t>) </a:t>
            </a:r>
            <a:r>
              <a:rPr lang="pl-PL" sz="2000" dirty="0" err="1"/>
              <a:t>building</a:t>
            </a:r>
            <a:r>
              <a:rPr lang="pl-PL" sz="2000" dirty="0"/>
              <a:t> A-1 </a:t>
            </a:r>
            <a:r>
              <a:rPr lang="pl-PL" sz="2000" dirty="0" err="1"/>
              <a:t>room</a:t>
            </a:r>
            <a:r>
              <a:rPr lang="pl-PL" sz="2000" dirty="0"/>
              <a:t> 308</a:t>
            </a:r>
          </a:p>
          <a:p>
            <a:r>
              <a:rPr lang="pl-PL" sz="2000" dirty="0"/>
              <a:t> </a:t>
            </a:r>
            <a:r>
              <a:rPr lang="pl-PL" sz="2000" dirty="0" err="1"/>
              <a:t>branch</a:t>
            </a:r>
            <a:r>
              <a:rPr lang="pl-PL" sz="2000" dirty="0"/>
              <a:t> </a:t>
            </a:r>
            <a:r>
              <a:rPr lang="pl-PL" sz="2000" dirty="0" err="1"/>
              <a:t>library</a:t>
            </a:r>
            <a:r>
              <a:rPr lang="pl-PL" sz="2000" dirty="0"/>
              <a:t> of t</a:t>
            </a:r>
            <a:r>
              <a:rPr lang="en-US" sz="2000" dirty="0"/>
              <a:t>he Department of Foreign Languages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r>
              <a:rPr lang="pl-PL" sz="2000" dirty="0"/>
              <a:t>       </a:t>
            </a:r>
            <a:r>
              <a:rPr lang="pl-PL" sz="2000" dirty="0" err="1"/>
              <a:t>building</a:t>
            </a:r>
            <a:r>
              <a:rPr lang="pl-PL" sz="2000" dirty="0"/>
              <a:t> H-4</a:t>
            </a:r>
          </a:p>
          <a:p>
            <a:r>
              <a:rPr lang="pl-PL" sz="2000" dirty="0" err="1"/>
              <a:t>Municipal</a:t>
            </a:r>
            <a:r>
              <a:rPr lang="pl-PL" sz="2000" dirty="0"/>
              <a:t> Public </a:t>
            </a:r>
            <a:r>
              <a:rPr lang="pl-PL" sz="2000" dirty="0" err="1"/>
              <a:t>Libray</a:t>
            </a:r>
            <a:r>
              <a:rPr lang="pl-PL" sz="2000" dirty="0"/>
              <a:t> ( Biblioteka Miejska) </a:t>
            </a:r>
          </a:p>
          <a:p>
            <a:pPr marL="0" indent="0">
              <a:buNone/>
            </a:pPr>
            <a:r>
              <a:rPr lang="pl-PL" sz="2000" dirty="0">
                <a:hlinkClick r:id="rId2"/>
              </a:rPr>
              <a:t>       https://biblioteka.wroc.pl/en/about-us/terms-and-conditions/</a:t>
            </a:r>
            <a:endParaRPr lang="pl-PL" sz="2000" dirty="0"/>
          </a:p>
          <a:p>
            <a:pPr marL="0" indent="0">
              <a:buNone/>
            </a:pPr>
            <a:r>
              <a:rPr lang="pl-PL" sz="2000" dirty="0"/>
              <a:t>- 			</a:t>
            </a:r>
          </a:p>
          <a:p>
            <a:pPr marL="0" indent="0">
              <a:buNone/>
            </a:pPr>
            <a:r>
              <a:rPr lang="pl-PL" sz="2000" dirty="0"/>
              <a:t>			</a:t>
            </a:r>
            <a:r>
              <a:rPr lang="pl-PL" sz="2000" b="1" dirty="0" err="1"/>
              <a:t>Registration</a:t>
            </a:r>
            <a:endParaRPr lang="pl-PL" sz="2000" b="1" dirty="0"/>
          </a:p>
          <a:p>
            <a:r>
              <a:rPr lang="en-US" sz="2000" dirty="0"/>
              <a:t>Citizens of other countries </a:t>
            </a:r>
            <a:r>
              <a:rPr lang="pl-PL" sz="2000" dirty="0" err="1"/>
              <a:t>have</a:t>
            </a:r>
            <a:r>
              <a:rPr lang="pl-PL" sz="2000" dirty="0"/>
              <a:t> to </a:t>
            </a:r>
            <a:r>
              <a:rPr lang="en-US" sz="2000" dirty="0"/>
              <a:t>submit passport or another </a:t>
            </a:r>
            <a:endParaRPr lang="pl-PL" sz="2000" dirty="0"/>
          </a:p>
          <a:p>
            <a:pPr marL="0" indent="0">
              <a:buNone/>
            </a:pPr>
            <a:r>
              <a:rPr lang="en-US" sz="2000" dirty="0"/>
              <a:t>document with a photograph, fill out the commitment card and sign </a:t>
            </a:r>
            <a:endParaRPr lang="pl-PL" sz="2000" dirty="0"/>
          </a:p>
          <a:p>
            <a:pPr marL="0" indent="0">
              <a:buNone/>
            </a:pPr>
            <a:r>
              <a:rPr lang="pl-PL" sz="2000" dirty="0" err="1"/>
              <a:t>accepted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  <a:p>
            <a:endParaRPr lang="pl-PL" sz="2000" dirty="0"/>
          </a:p>
          <a:p>
            <a:pPr marL="0" indent="0">
              <a:buNone/>
            </a:pPr>
            <a:r>
              <a:rPr lang="pl-PL" sz="2000" dirty="0"/>
              <a:t> -</a:t>
            </a:r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033274952"/>
      </p:ext>
    </p:extLst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1"/>
          </p:nvPr>
        </p:nvSpPr>
        <p:spPr>
          <a:xfrm>
            <a:off x="1403648" y="81798"/>
            <a:ext cx="7314930" cy="864096"/>
          </a:xfrm>
        </p:spPr>
        <p:txBody>
          <a:bodyPr/>
          <a:lstStyle/>
          <a:p>
            <a:r>
              <a:rPr lang="pl-PL" altLang="pl-PL" sz="2400" dirty="0"/>
              <a:t>		</a:t>
            </a:r>
          </a:p>
          <a:p>
            <a:r>
              <a:rPr lang="pl-PL" altLang="pl-PL" sz="2400" dirty="0"/>
              <a:t>		</a:t>
            </a:r>
          </a:p>
          <a:p>
            <a:r>
              <a:rPr lang="pl-PL" altLang="pl-PL" sz="2400" dirty="0"/>
              <a:t>		</a:t>
            </a:r>
          </a:p>
          <a:p>
            <a:r>
              <a:rPr lang="pl-PL" altLang="pl-PL" sz="2400" dirty="0"/>
              <a:t>		OPEN STUDY ZONE-INSIDE</a:t>
            </a:r>
          </a:p>
          <a:p>
            <a:endParaRPr lang="pl-PL" sz="2400" dirty="0"/>
          </a:p>
          <a:p>
            <a:r>
              <a:rPr lang="pl-PL" sz="2400" dirty="0"/>
              <a:t>	</a:t>
            </a:r>
            <a:r>
              <a:rPr lang="pl-PL" sz="2400" dirty="0" err="1"/>
              <a:t>You</a:t>
            </a:r>
            <a:r>
              <a:rPr lang="pl-PL" sz="2400" dirty="0"/>
              <a:t> </a:t>
            </a:r>
            <a:r>
              <a:rPr lang="pl-PL" sz="2400" dirty="0" err="1"/>
              <a:t>can</a:t>
            </a:r>
            <a:r>
              <a:rPr lang="pl-PL" sz="2400" dirty="0"/>
              <a:t> </a:t>
            </a:r>
            <a:r>
              <a:rPr lang="pl-PL" sz="2400" dirty="0" err="1"/>
              <a:t>use</a:t>
            </a:r>
            <a:r>
              <a:rPr lang="pl-PL" sz="2400" dirty="0"/>
              <a:t> open </a:t>
            </a:r>
            <a:r>
              <a:rPr lang="pl-PL" sz="2400" dirty="0" err="1"/>
              <a:t>space</a:t>
            </a:r>
            <a:r>
              <a:rPr lang="pl-PL" sz="2400" dirty="0"/>
              <a:t> to </a:t>
            </a:r>
            <a:r>
              <a:rPr lang="pl-PL" sz="2400" dirty="0" err="1"/>
              <a:t>study</a:t>
            </a:r>
            <a:r>
              <a:rPr lang="pl-PL" sz="2400" dirty="0"/>
              <a:t> </a:t>
            </a:r>
          </a:p>
          <a:p>
            <a:r>
              <a:rPr lang="pl-PL" sz="2400" dirty="0"/>
              <a:t>	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004" y="2060848"/>
            <a:ext cx="689821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2524"/>
      </p:ext>
    </p:extLst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1"/>
          </p:nvPr>
        </p:nvSpPr>
        <p:spPr>
          <a:xfrm>
            <a:off x="1403648" y="116632"/>
            <a:ext cx="7614402" cy="1440160"/>
          </a:xfrm>
        </p:spPr>
        <p:txBody>
          <a:bodyPr/>
          <a:lstStyle/>
          <a:p>
            <a:r>
              <a:rPr lang="pl-PL" sz="2400" dirty="0"/>
              <a:t>		</a:t>
            </a:r>
          </a:p>
          <a:p>
            <a:r>
              <a:rPr lang="pl-PL" sz="2400" dirty="0"/>
              <a:t>		OPEN STUDY ZONE</a:t>
            </a:r>
          </a:p>
        </p:txBody>
      </p:sp>
      <p:sp>
        <p:nvSpPr>
          <p:cNvPr id="4" name="Prostokąt 3"/>
          <p:cNvSpPr/>
          <p:nvPr/>
        </p:nvSpPr>
        <p:spPr>
          <a:xfrm>
            <a:off x="1873397" y="1471137"/>
            <a:ext cx="4950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pl-PL" sz="2000" dirty="0"/>
          </a:p>
          <a:p>
            <a:pPr lvl="2"/>
            <a:r>
              <a:rPr lang="en-US" sz="2000" dirty="0"/>
              <a:t>Security Gates in D21</a:t>
            </a:r>
            <a:endParaRPr lang="pl-PL" sz="2000" dirty="0"/>
          </a:p>
          <a:p>
            <a:pPr lvl="2"/>
            <a:r>
              <a:rPr lang="en-US" sz="2000" dirty="0"/>
              <a:t>please use </a:t>
            </a:r>
            <a:r>
              <a:rPr lang="pl-PL" sz="2000" dirty="0" err="1"/>
              <a:t>your</a:t>
            </a:r>
            <a:r>
              <a:rPr lang="pl-PL" sz="2000" dirty="0"/>
              <a:t> student ID and </a:t>
            </a:r>
            <a:r>
              <a:rPr lang="en-US" sz="2000" dirty="0"/>
              <a:t>the link to register:   </a:t>
            </a:r>
            <a:endParaRPr lang="pl-PL" sz="2000" dirty="0"/>
          </a:p>
          <a:p>
            <a:pPr lvl="2"/>
            <a:r>
              <a:rPr lang="en-US" sz="2000" dirty="0"/>
              <a:t>            </a:t>
            </a:r>
            <a:r>
              <a:rPr lang="pl-PL" sz="2000" dirty="0"/>
              <a:t>	</a:t>
            </a:r>
          </a:p>
          <a:p>
            <a:pPr lvl="2"/>
            <a:r>
              <a:rPr lang="en-US" sz="2000" i="1" dirty="0"/>
              <a:t>skd.pwr.edu.pl (on site)</a:t>
            </a:r>
            <a:endParaRPr lang="pl-PL" sz="2000" i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810241"/>
            <a:ext cx="2088231" cy="259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04439"/>
      </p:ext>
    </p:extLst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/>
          <p:cNvSpPr>
            <a:spLocks noGrp="1"/>
          </p:cNvSpPr>
          <p:nvPr>
            <p:ph type="pic" idx="1"/>
          </p:nvPr>
        </p:nvSpPr>
        <p:spPr>
          <a:xfrm>
            <a:off x="2627784" y="1412776"/>
            <a:ext cx="5886210" cy="5040560"/>
          </a:xfrm>
        </p:spPr>
      </p:sp>
      <p:sp>
        <p:nvSpPr>
          <p:cNvPr id="3" name="Symbol zastępczy tekstu 2"/>
          <p:cNvSpPr>
            <a:spLocks noGrp="1"/>
          </p:cNvSpPr>
          <p:nvPr>
            <p:ph type="body" idx="11"/>
          </p:nvPr>
        </p:nvSpPr>
        <p:spPr>
          <a:xfrm>
            <a:off x="1619672" y="116632"/>
            <a:ext cx="7272808" cy="1008112"/>
          </a:xfrm>
        </p:spPr>
        <p:txBody>
          <a:bodyPr/>
          <a:lstStyle/>
          <a:p>
            <a:r>
              <a:rPr lang="pl-PL" altLang="pl-PL" sz="2400" dirty="0"/>
              <a:t>		</a:t>
            </a:r>
          </a:p>
          <a:p>
            <a:r>
              <a:rPr lang="pl-PL" sz="2400" dirty="0"/>
              <a:t>		</a:t>
            </a:r>
            <a:r>
              <a:rPr lang="en-US" sz="2400" dirty="0"/>
              <a:t>I</a:t>
            </a:r>
            <a:r>
              <a:rPr lang="pl-PL" sz="2400" dirty="0"/>
              <a:t>NDIVIDUAL</a:t>
            </a:r>
            <a:r>
              <a:rPr lang="en-US" sz="2400" dirty="0"/>
              <a:t> S</a:t>
            </a:r>
            <a:r>
              <a:rPr lang="pl-PL" sz="2400" dirty="0"/>
              <a:t>TUDY</a:t>
            </a:r>
            <a:r>
              <a:rPr lang="en-US" sz="2400" dirty="0"/>
              <a:t> R</a:t>
            </a:r>
            <a:r>
              <a:rPr lang="pl-PL" sz="2400" dirty="0"/>
              <a:t>OOMS</a:t>
            </a:r>
          </a:p>
          <a:p>
            <a:r>
              <a:rPr lang="pl-PL" sz="2400" dirty="0"/>
              <a:t>			1st and 2nd </a:t>
            </a:r>
            <a:r>
              <a:rPr lang="pl-PL" sz="2400" dirty="0" err="1"/>
              <a:t>floor</a:t>
            </a:r>
            <a:endParaRPr lang="pl-PL" sz="2400" dirty="0"/>
          </a:p>
          <a:p>
            <a:r>
              <a:rPr lang="pl-PL" altLang="pl-PL" sz="2400" dirty="0"/>
              <a:t>		</a:t>
            </a:r>
          </a:p>
        </p:txBody>
      </p:sp>
      <p:sp>
        <p:nvSpPr>
          <p:cNvPr id="5" name="Prostokąt 4"/>
          <p:cNvSpPr/>
          <p:nvPr/>
        </p:nvSpPr>
        <p:spPr>
          <a:xfrm>
            <a:off x="2286000" y="24133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2244463"/>
            <a:ext cx="3162300" cy="393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210261"/>
      </p:ext>
    </p:extLst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411760" y="1484784"/>
            <a:ext cx="53285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All </a:t>
            </a:r>
            <a:r>
              <a:rPr lang="pl-PL" dirty="0"/>
              <a:t>WUST</a:t>
            </a:r>
            <a:r>
              <a:rPr lang="en-US" dirty="0"/>
              <a:t> students are welcome </a:t>
            </a:r>
            <a:r>
              <a:rPr lang="pl-PL" dirty="0"/>
              <a:t>to</a:t>
            </a:r>
            <a:r>
              <a:rPr lang="en-US" dirty="0"/>
              <a:t> our campus</a:t>
            </a:r>
            <a:endParaRPr lang="pl-PL" dirty="0"/>
          </a:p>
          <a:p>
            <a:r>
              <a:rPr lang="en-US" dirty="0"/>
              <a:t> </a:t>
            </a:r>
            <a:endParaRPr lang="pl-PL" dirty="0"/>
          </a:p>
          <a:p>
            <a:r>
              <a:rPr lang="pl-PL" dirty="0"/>
              <a:t>li</a:t>
            </a:r>
            <a:r>
              <a:rPr lang="en-US" dirty="0" err="1"/>
              <a:t>braries</a:t>
            </a:r>
            <a:r>
              <a:rPr lang="pl-PL" dirty="0"/>
              <a:t>. Here </a:t>
            </a:r>
            <a:r>
              <a:rPr lang="en-US" dirty="0"/>
              <a:t>you can find a wide selection of </a:t>
            </a:r>
            <a:endParaRPr lang="pl-PL" dirty="0"/>
          </a:p>
          <a:p>
            <a:endParaRPr lang="pl-PL" dirty="0"/>
          </a:p>
          <a:p>
            <a:r>
              <a:rPr lang="en-US" dirty="0"/>
              <a:t>books, as well as digital resources such </a:t>
            </a:r>
            <a:endParaRPr lang="pl-PL" dirty="0"/>
          </a:p>
          <a:p>
            <a:endParaRPr lang="pl-PL" dirty="0"/>
          </a:p>
          <a:p>
            <a:r>
              <a:rPr lang="en-US" dirty="0"/>
              <a:t>e-books, </a:t>
            </a:r>
            <a:r>
              <a:rPr lang="pl-PL" dirty="0"/>
              <a:t>e-</a:t>
            </a:r>
            <a:r>
              <a:rPr lang="en-US" dirty="0"/>
              <a:t>journals, databases, and other online </a:t>
            </a:r>
            <a:endParaRPr lang="pl-PL" dirty="0"/>
          </a:p>
          <a:p>
            <a:endParaRPr lang="pl-PL" dirty="0"/>
          </a:p>
          <a:p>
            <a:r>
              <a:rPr lang="en-US" dirty="0"/>
              <a:t>materials.</a:t>
            </a:r>
            <a:endParaRPr lang="pl-PL" dirty="0"/>
          </a:p>
          <a:p>
            <a:endParaRPr lang="pl-PL" dirty="0"/>
          </a:p>
          <a:p>
            <a:r>
              <a:rPr lang="en-US" dirty="0"/>
              <a:t>We also offer you </a:t>
            </a:r>
            <a:r>
              <a:rPr lang="pl-PL" dirty="0" err="1"/>
              <a:t>trainings</a:t>
            </a:r>
            <a:r>
              <a:rPr lang="en-US" dirty="0"/>
              <a:t>, </a:t>
            </a:r>
            <a:r>
              <a:rPr lang="pl-PL" dirty="0" err="1"/>
              <a:t>individual</a:t>
            </a:r>
            <a:r>
              <a:rPr lang="pl-PL" dirty="0"/>
              <a:t> </a:t>
            </a:r>
            <a:r>
              <a:rPr lang="pl-PL" dirty="0" err="1"/>
              <a:t>study</a:t>
            </a:r>
            <a:r>
              <a:rPr lang="en-US" dirty="0"/>
              <a:t> </a:t>
            </a:r>
            <a:endParaRPr lang="pl-PL" dirty="0"/>
          </a:p>
          <a:p>
            <a:endParaRPr lang="pl-PL" dirty="0"/>
          </a:p>
          <a:p>
            <a:r>
              <a:rPr lang="pl-PL" dirty="0"/>
              <a:t>r</a:t>
            </a:r>
            <a:r>
              <a:rPr lang="en-US" dirty="0" err="1"/>
              <a:t>ooms</a:t>
            </a:r>
            <a:r>
              <a:rPr lang="pl-PL" dirty="0"/>
              <a:t> and </a:t>
            </a:r>
            <a:r>
              <a:rPr lang="en-US" dirty="0"/>
              <a:t>exhibitions</a:t>
            </a:r>
            <a:r>
              <a:rPr lang="pl-PL" dirty="0"/>
              <a:t>.</a:t>
            </a:r>
          </a:p>
          <a:p>
            <a:r>
              <a:rPr lang="en-US" dirty="0"/>
              <a:t> </a:t>
            </a:r>
            <a:endParaRPr lang="pl-PL" dirty="0"/>
          </a:p>
          <a:p>
            <a:r>
              <a:rPr lang="pl-PL" dirty="0"/>
              <a:t>O</a:t>
            </a:r>
            <a:r>
              <a:rPr lang="en-US" dirty="0"/>
              <a:t>ur friendly staff are here </a:t>
            </a:r>
            <a:r>
              <a:rPr lang="pl-PL" dirty="0"/>
              <a:t>for </a:t>
            </a:r>
            <a:r>
              <a:rPr lang="en-US" dirty="0"/>
              <a:t>you</a:t>
            </a:r>
            <a:r>
              <a:rPr lang="pl-PL" dirty="0"/>
              <a:t> -</a:t>
            </a:r>
            <a:r>
              <a:rPr lang="en-US" dirty="0"/>
              <a:t> both digitally </a:t>
            </a:r>
            <a:endParaRPr lang="pl-PL" dirty="0"/>
          </a:p>
          <a:p>
            <a:endParaRPr lang="pl-PL" dirty="0"/>
          </a:p>
          <a:p>
            <a:r>
              <a:rPr lang="en-US" dirty="0"/>
              <a:t>and physically.</a:t>
            </a:r>
            <a:endParaRPr lang="pl-PL" dirty="0"/>
          </a:p>
          <a:p>
            <a:endParaRPr lang="en-US" dirty="0"/>
          </a:p>
          <a:p>
            <a:r>
              <a:rPr lang="en-US" dirty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4940518"/>
      </p:ext>
    </p:extLst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31640" y="206858"/>
            <a:ext cx="7812360" cy="6624736"/>
          </a:xfrm>
        </p:spPr>
      </p:sp>
      <p:sp>
        <p:nvSpPr>
          <p:cNvPr id="4" name="Symbol zastępczy tekstu 3"/>
          <p:cNvSpPr>
            <a:spLocks noGrp="1"/>
          </p:cNvSpPr>
          <p:nvPr>
            <p:ph type="body" idx="11"/>
          </p:nvPr>
        </p:nvSpPr>
        <p:spPr>
          <a:xfrm>
            <a:off x="1403649" y="116632"/>
            <a:ext cx="7614402" cy="1296144"/>
          </a:xfrm>
        </p:spPr>
        <p:txBody>
          <a:bodyPr/>
          <a:lstStyle/>
          <a:p>
            <a:r>
              <a:rPr lang="pl-PL" sz="2400" dirty="0"/>
              <a:t>		</a:t>
            </a:r>
            <a:r>
              <a:rPr lang="en-US" sz="2400" dirty="0"/>
              <a:t>I</a:t>
            </a:r>
            <a:r>
              <a:rPr lang="pl-PL" sz="2400" dirty="0"/>
              <a:t>NDIVIDUAL</a:t>
            </a:r>
            <a:r>
              <a:rPr lang="en-US" sz="2400" dirty="0"/>
              <a:t> S</a:t>
            </a:r>
            <a:r>
              <a:rPr lang="pl-PL" sz="2400" dirty="0"/>
              <a:t>TUDY</a:t>
            </a:r>
            <a:r>
              <a:rPr lang="en-US" sz="2400" dirty="0"/>
              <a:t> R</a:t>
            </a:r>
            <a:r>
              <a:rPr lang="pl-PL" sz="2400" dirty="0"/>
              <a:t>OOMS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2"/>
          </p:nvPr>
        </p:nvSpPr>
        <p:spPr>
          <a:xfrm>
            <a:off x="1835696" y="1268760"/>
            <a:ext cx="7182355" cy="5472608"/>
          </a:xfrm>
        </p:spPr>
        <p:txBody>
          <a:bodyPr/>
          <a:lstStyle/>
          <a:p>
            <a:endParaRPr lang="pl-PL" sz="2000" dirty="0"/>
          </a:p>
          <a:p>
            <a:r>
              <a:rPr lang="en-US" sz="2000" dirty="0"/>
              <a:t> To use an Individual </a:t>
            </a:r>
            <a:r>
              <a:rPr lang="pl-PL" sz="2000" dirty="0" err="1"/>
              <a:t>Study</a:t>
            </a:r>
            <a:r>
              <a:rPr lang="pl-PL" sz="2000" dirty="0"/>
              <a:t> </a:t>
            </a:r>
            <a:r>
              <a:rPr lang="en-US" sz="2000" dirty="0"/>
              <a:t>Room, you must have an active library account and report with your ID to the librarian on duty on the first floor of the Open </a:t>
            </a:r>
            <a:r>
              <a:rPr lang="pl-PL" sz="2000" dirty="0" err="1"/>
              <a:t>Study</a:t>
            </a:r>
            <a:r>
              <a:rPr lang="pl-PL" sz="2000" dirty="0"/>
              <a:t> </a:t>
            </a:r>
            <a:r>
              <a:rPr lang="en-US" sz="2000" dirty="0"/>
              <a:t>Zone</a:t>
            </a:r>
            <a:endParaRPr lang="pl-PL" sz="2000" dirty="0"/>
          </a:p>
          <a:p>
            <a:endParaRPr lang="en-US" sz="2000" dirty="0"/>
          </a:p>
          <a:p>
            <a:r>
              <a:rPr lang="en-US" sz="2000" dirty="0"/>
              <a:t>Rooms are available during the opening hours of the</a:t>
            </a:r>
            <a:r>
              <a:rPr lang="pl-PL" sz="2000" dirty="0"/>
              <a:t> Open </a:t>
            </a:r>
            <a:r>
              <a:rPr lang="pl-PL" sz="2000" dirty="0" err="1"/>
              <a:t>Study</a:t>
            </a:r>
            <a:r>
              <a:rPr lang="pl-PL" sz="2000" dirty="0"/>
              <a:t> Zone</a:t>
            </a:r>
          </a:p>
          <a:p>
            <a:endParaRPr lang="en-US" sz="2000" dirty="0"/>
          </a:p>
          <a:p>
            <a:r>
              <a:rPr lang="pl-PL" sz="2000" dirty="0"/>
              <a:t>Ma</a:t>
            </a:r>
            <a:r>
              <a:rPr lang="en-US" sz="2000" dirty="0" err="1"/>
              <a:t>ximum</a:t>
            </a:r>
            <a:r>
              <a:rPr lang="en-US" sz="2000" dirty="0"/>
              <a:t> two people can stay in a room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609234949"/>
      </p:ext>
    </p:extLst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0"/>
          </p:nvPr>
        </p:nvSpPr>
        <p:spPr>
          <a:xfrm>
            <a:off x="8604448" y="3428999"/>
            <a:ext cx="413602" cy="216023"/>
          </a:xfrm>
          <a:solidFill>
            <a:schemeClr val="bg1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403648" y="-86568"/>
            <a:ext cx="3168352" cy="6624736"/>
          </a:xfrm>
        </p:spPr>
      </p:sp>
      <p:sp>
        <p:nvSpPr>
          <p:cNvPr id="4" name="Symbol zastępczy tekstu 3"/>
          <p:cNvSpPr>
            <a:spLocks noGrp="1"/>
          </p:cNvSpPr>
          <p:nvPr>
            <p:ph type="body" idx="11"/>
          </p:nvPr>
        </p:nvSpPr>
        <p:spPr>
          <a:xfrm>
            <a:off x="1403649" y="908720"/>
            <a:ext cx="7614402" cy="576064"/>
          </a:xfrm>
        </p:spPr>
        <p:txBody>
          <a:bodyPr/>
          <a:lstStyle/>
          <a:p>
            <a:r>
              <a:rPr lang="pl-PL" dirty="0"/>
              <a:t>		</a:t>
            </a:r>
            <a:r>
              <a:rPr lang="en-US" sz="2400" dirty="0"/>
              <a:t>N</a:t>
            </a:r>
            <a:r>
              <a:rPr lang="pl-PL" sz="2400" dirty="0"/>
              <a:t>EW</a:t>
            </a:r>
            <a:r>
              <a:rPr lang="en-US" sz="2400" dirty="0"/>
              <a:t> VPN </a:t>
            </a:r>
            <a:r>
              <a:rPr lang="pl-PL" sz="2400" dirty="0"/>
              <a:t>SERVICE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979712" y="1655091"/>
            <a:ext cx="48782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pl-PL" sz="2000" dirty="0"/>
              <a:t>New VPN service for the </a:t>
            </a:r>
            <a:r>
              <a:rPr lang="pl-PL" sz="2000" dirty="0" err="1"/>
              <a:t>students</a:t>
            </a:r>
            <a:r>
              <a:rPr lang="pl-PL" sz="2000" dirty="0"/>
              <a:t> to be </a:t>
            </a:r>
            <a:r>
              <a:rPr lang="pl-PL" sz="2000" dirty="0" err="1"/>
              <a:t>launched</a:t>
            </a:r>
            <a:r>
              <a:rPr lang="pl-PL" sz="2000" dirty="0"/>
              <a:t> on 1 </a:t>
            </a:r>
            <a:r>
              <a:rPr lang="pl-PL" sz="2000" dirty="0" err="1"/>
              <a:t>October</a:t>
            </a:r>
            <a:endParaRPr lang="pl-PL" sz="2000" dirty="0"/>
          </a:p>
          <a:p>
            <a:pPr marL="342900" indent="-342900">
              <a:buFontTx/>
              <a:buChar char="-"/>
            </a:pPr>
            <a:endParaRPr lang="pl-PL" sz="2000" dirty="0"/>
          </a:p>
          <a:p>
            <a:pPr marL="342900" indent="-342900">
              <a:buFontTx/>
              <a:buChar char="-"/>
            </a:pPr>
            <a:r>
              <a:rPr lang="en-US" sz="2000" dirty="0"/>
              <a:t>In order to use the new VPN, it is necessary to install the application Palo Alto </a:t>
            </a:r>
            <a:r>
              <a:rPr lang="en-US" sz="2000" dirty="0" err="1"/>
              <a:t>GlobalProtect</a:t>
            </a:r>
            <a:r>
              <a:rPr lang="en-US" sz="2000" dirty="0"/>
              <a:t> application</a:t>
            </a:r>
            <a:endParaRPr lang="pl-PL" sz="2000" dirty="0"/>
          </a:p>
          <a:p>
            <a:pPr marL="342900" indent="-342900">
              <a:buFontTx/>
              <a:buChar char="-"/>
            </a:pPr>
            <a:endParaRPr lang="pl-PL" sz="2000" dirty="0"/>
          </a:p>
          <a:p>
            <a:pPr marL="342900" indent="-342900">
              <a:buFontTx/>
              <a:buChar char="-"/>
            </a:pPr>
            <a:r>
              <a:rPr lang="pl-PL" sz="2000" dirty="0"/>
              <a:t>A</a:t>
            </a:r>
            <a:r>
              <a:rPr lang="en-US" sz="2000" dirty="0" err="1"/>
              <a:t>vailable</a:t>
            </a:r>
            <a:r>
              <a:rPr lang="en-US" sz="2000" dirty="0"/>
              <a:t> for download from the website vpn.student.pwr.edu.pl</a:t>
            </a:r>
            <a:endParaRPr lang="pl-PL" sz="2000" dirty="0"/>
          </a:p>
          <a:p>
            <a:pPr marL="342900" indent="-342900">
              <a:buFontTx/>
              <a:buChar char="-"/>
            </a:pPr>
            <a:endParaRPr lang="pl-PL" sz="2000" dirty="0"/>
          </a:p>
          <a:p>
            <a:pPr marL="342900" indent="-342900">
              <a:buFontTx/>
              <a:buChar char="-"/>
            </a:pPr>
            <a:r>
              <a:rPr lang="pl-PL" sz="2000" dirty="0"/>
              <a:t>U</a:t>
            </a:r>
            <a:r>
              <a:rPr lang="en-US" sz="2000" dirty="0"/>
              <a:t>s</a:t>
            </a:r>
            <a:r>
              <a:rPr lang="pl-PL" sz="2000" dirty="0"/>
              <a:t>e</a:t>
            </a:r>
            <a:r>
              <a:rPr lang="en-US" sz="2000" dirty="0"/>
              <a:t> the authentication through </a:t>
            </a:r>
            <a:r>
              <a:rPr lang="en-US" sz="2000" dirty="0" err="1"/>
              <a:t>ActiveDirectory</a:t>
            </a:r>
            <a:r>
              <a:rPr lang="en-US" sz="2000" dirty="0"/>
              <a:t> (the same data as for logging in to the USOS service</a:t>
            </a:r>
            <a:r>
              <a:rPr lang="pl-PL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9163600"/>
      </p:ext>
    </p:extLst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pl-PL" altLang="pl-PL" sz="2400" dirty="0"/>
              <a:t>		</a:t>
            </a:r>
          </a:p>
          <a:p>
            <a:r>
              <a:rPr lang="pl-PL" altLang="pl-PL" sz="2400" dirty="0"/>
              <a:t>		HAN - OFF CAMPUS ACCESS </a:t>
            </a:r>
          </a:p>
          <a:p>
            <a:r>
              <a:rPr lang="pl-PL" altLang="pl-PL" sz="2400" dirty="0"/>
              <a:t>	</a:t>
            </a:r>
          </a:p>
          <a:p>
            <a:r>
              <a:rPr lang="en-US" sz="1800" dirty="0"/>
              <a:t>Using </a:t>
            </a:r>
            <a:r>
              <a:rPr lang="pl-PL" sz="1800" dirty="0"/>
              <a:t>HAN</a:t>
            </a:r>
            <a:r>
              <a:rPr lang="en-US" sz="1800" dirty="0"/>
              <a:t> you can connect to the </a:t>
            </a:r>
            <a:r>
              <a:rPr lang="pl-PL" sz="1800" dirty="0"/>
              <a:t>WUST</a:t>
            </a:r>
            <a:r>
              <a:rPr lang="en-US" sz="1800" dirty="0"/>
              <a:t> network and access library </a:t>
            </a:r>
            <a:r>
              <a:rPr lang="en-US" sz="1800" dirty="0" err="1"/>
              <a:t>resourses</a:t>
            </a:r>
            <a:r>
              <a:rPr lang="en-US" sz="1800" dirty="0"/>
              <a:t> from</a:t>
            </a:r>
            <a:r>
              <a:rPr lang="pl-PL" sz="1800" dirty="0"/>
              <a:t> </a:t>
            </a:r>
            <a:r>
              <a:rPr lang="pl-PL" sz="1800" dirty="0" err="1"/>
              <a:t>any</a:t>
            </a:r>
            <a:r>
              <a:rPr lang="pl-PL" sz="1800" dirty="0"/>
              <a:t> place </a:t>
            </a:r>
            <a:r>
              <a:rPr lang="pl-PL" sz="1800" dirty="0" err="1"/>
              <a:t>you</a:t>
            </a:r>
            <a:r>
              <a:rPr lang="pl-PL" sz="1800" dirty="0"/>
              <a:t> </a:t>
            </a:r>
            <a:r>
              <a:rPr lang="pl-PL" sz="1800" dirty="0" err="1"/>
              <a:t>stay</a:t>
            </a:r>
            <a:r>
              <a:rPr lang="pl-PL" sz="1800" dirty="0"/>
              <a:t> in.</a:t>
            </a:r>
            <a:r>
              <a:rPr lang="en-US" sz="1800" dirty="0"/>
              <a:t> </a:t>
            </a:r>
            <a:endParaRPr lang="pl-PL" sz="1800" dirty="0"/>
          </a:p>
          <a:p>
            <a:endParaRPr lang="pl-PL" altLang="pl-PL" sz="1800" dirty="0"/>
          </a:p>
          <a:p>
            <a:r>
              <a:rPr lang="pl-PL" altLang="pl-PL" sz="1800" dirty="0"/>
              <a:t>			</a:t>
            </a:r>
            <a:endParaRPr lang="pl-PL" sz="2400" dirty="0"/>
          </a:p>
        </p:txBody>
      </p:sp>
      <p:sp>
        <p:nvSpPr>
          <p:cNvPr id="5" name="Prostokąt 4">
            <a:hlinkClick r:id="rId3" tooltip="https://tiny.pl/cf9q9"/>
          </p:cNvPr>
          <p:cNvSpPr/>
          <p:nvPr/>
        </p:nvSpPr>
        <p:spPr>
          <a:xfrm>
            <a:off x="1375583" y="1556792"/>
            <a:ext cx="737288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dirty="0"/>
              <a:t> - To be </a:t>
            </a:r>
            <a:r>
              <a:rPr lang="pl-PL" dirty="0" err="1"/>
              <a:t>able</a:t>
            </a:r>
            <a:r>
              <a:rPr lang="pl-PL" dirty="0"/>
              <a:t> to </a:t>
            </a:r>
            <a:r>
              <a:rPr lang="pl-PL" dirty="0" err="1"/>
              <a:t>use</a:t>
            </a:r>
            <a:r>
              <a:rPr lang="pl-PL" dirty="0"/>
              <a:t> the HAN system,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active</a:t>
            </a:r>
            <a:r>
              <a:rPr lang="pl-PL" dirty="0"/>
              <a:t> </a:t>
            </a:r>
            <a:r>
              <a:rPr lang="pl-PL" dirty="0" err="1"/>
              <a:t>account</a:t>
            </a:r>
            <a:r>
              <a:rPr lang="pl-PL" dirty="0"/>
              <a:t> in </a:t>
            </a:r>
          </a:p>
          <a:p>
            <a:r>
              <a:rPr lang="pl-PL" dirty="0"/>
              <a:t>    ACTIVE DIRECTORY system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obligatory</a:t>
            </a:r>
            <a:endParaRPr lang="pl-PL" dirty="0"/>
          </a:p>
          <a:p>
            <a:endParaRPr lang="pl-PL" dirty="0"/>
          </a:p>
          <a:p>
            <a:r>
              <a:rPr lang="pl-PL" dirty="0"/>
              <a:t> 		Login </a:t>
            </a:r>
            <a:r>
              <a:rPr lang="pl-PL" dirty="0" err="1"/>
              <a:t>details</a:t>
            </a:r>
            <a:r>
              <a:rPr lang="pl-PL" dirty="0"/>
              <a:t>: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sz="1600" dirty="0"/>
              <a:t>Active Directory login </a:t>
            </a:r>
            <a:r>
              <a:rPr lang="pl-PL" sz="1600" dirty="0" err="1"/>
              <a:t>e.g</a:t>
            </a:r>
            <a:r>
              <a:rPr lang="pl-PL" sz="1600" dirty="0"/>
              <a:t>. ( xxxyyy1234)</a:t>
            </a:r>
          </a:p>
          <a:p>
            <a:pPr marL="285750" indent="-285750">
              <a:buFontTx/>
              <a:buChar char="-"/>
            </a:pPr>
            <a:r>
              <a:rPr lang="pl-PL" sz="1600" dirty="0" err="1"/>
              <a:t>Individual</a:t>
            </a:r>
            <a:r>
              <a:rPr lang="pl-PL" sz="1600" dirty="0"/>
              <a:t> </a:t>
            </a:r>
            <a:r>
              <a:rPr lang="pl-PL" sz="1600" dirty="0" err="1"/>
              <a:t>user</a:t>
            </a:r>
            <a:r>
              <a:rPr lang="pl-PL" sz="1600" dirty="0"/>
              <a:t> </a:t>
            </a:r>
            <a:r>
              <a:rPr lang="pl-PL" sz="1600" dirty="0" err="1"/>
              <a:t>password</a:t>
            </a:r>
            <a:r>
              <a:rPr lang="pl-PL" sz="1600" dirty="0"/>
              <a:t> set in the Active Directory </a:t>
            </a:r>
          </a:p>
          <a:p>
            <a:endParaRPr lang="pl-PL" dirty="0"/>
          </a:p>
          <a:p>
            <a:r>
              <a:rPr lang="en-US" dirty="0"/>
              <a:t>If you have problems accessing e-resources via the HAN system, please </a:t>
            </a:r>
            <a:r>
              <a:rPr lang="pl-PL" dirty="0" err="1"/>
              <a:t>send</a:t>
            </a:r>
            <a:r>
              <a:rPr lang="pl-PL" dirty="0"/>
              <a:t> </a:t>
            </a:r>
            <a:r>
              <a:rPr lang="en-US" dirty="0"/>
              <a:t>e</a:t>
            </a:r>
            <a:r>
              <a:rPr lang="pl-PL"/>
              <a:t>-</a:t>
            </a:r>
            <a:r>
              <a:rPr lang="en-US"/>
              <a:t>mail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han@pwr.edu.pl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>
                <a:hlinkClick r:id="rId5"/>
              </a:rPr>
              <a:t>https://biblioteka.pwr.edu.pl/en/e-resources/han---off-campus-access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3397307"/>
      </p:ext>
    </p:extLst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0"/>
          </p:nvPr>
        </p:nvSpPr>
        <p:spPr>
          <a:xfrm>
            <a:off x="4704169" y="1340768"/>
            <a:ext cx="4313881" cy="28803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403648" y="109883"/>
            <a:ext cx="3168352" cy="6624736"/>
          </a:xfrm>
        </p:spPr>
      </p:sp>
      <p:sp>
        <p:nvSpPr>
          <p:cNvPr id="4" name="Symbol zastępczy tekstu 3"/>
          <p:cNvSpPr>
            <a:spLocks noGrp="1"/>
          </p:cNvSpPr>
          <p:nvPr>
            <p:ph type="body" idx="11"/>
          </p:nvPr>
        </p:nvSpPr>
        <p:spPr>
          <a:xfrm>
            <a:off x="1391994" y="0"/>
            <a:ext cx="7614402" cy="1916832"/>
          </a:xfrm>
          <a:solidFill>
            <a:schemeClr val="bg1"/>
          </a:solidFill>
        </p:spPr>
        <p:txBody>
          <a:bodyPr/>
          <a:lstStyle/>
          <a:p>
            <a:r>
              <a:rPr lang="pl-PL" sz="2400" i="1" dirty="0"/>
              <a:t>		</a:t>
            </a:r>
            <a:r>
              <a:rPr lang="pl-PL" sz="2400" dirty="0"/>
              <a:t>HELPFUL E-MAILS</a:t>
            </a:r>
          </a:p>
          <a:p>
            <a:endParaRPr lang="pl-PL" sz="2400" i="1" dirty="0"/>
          </a:p>
          <a:p>
            <a:endParaRPr lang="pl-PL" sz="2400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2"/>
          </p:nvPr>
        </p:nvSpPr>
        <p:spPr>
          <a:xfrm>
            <a:off x="1547664" y="2026715"/>
            <a:ext cx="7272807" cy="470790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 </a:t>
            </a:r>
          </a:p>
          <a:p>
            <a:pPr>
              <a:buFontTx/>
              <a:buChar char="-"/>
            </a:pPr>
            <a:r>
              <a:rPr lang="pl-PL" sz="2000" dirty="0" err="1"/>
              <a:t>Problems</a:t>
            </a:r>
            <a:r>
              <a:rPr lang="pl-PL" sz="2000" dirty="0"/>
              <a:t> with </a:t>
            </a:r>
            <a:r>
              <a:rPr lang="pl-PL" sz="2000" dirty="0" err="1"/>
              <a:t>authentification</a:t>
            </a:r>
            <a:r>
              <a:rPr lang="pl-PL" sz="2000" dirty="0"/>
              <a:t> and Active Directory    			</a:t>
            </a:r>
            <a:r>
              <a:rPr lang="pl-PL" sz="2000" i="1" dirty="0">
                <a:hlinkClick r:id="rId2"/>
              </a:rPr>
              <a:t>help+ad@pwr.edu.pl</a:t>
            </a:r>
            <a:endParaRPr lang="pl-PL" sz="2000" i="1" dirty="0"/>
          </a:p>
          <a:p>
            <a:pPr>
              <a:buFontTx/>
              <a:buChar char="-"/>
            </a:pPr>
            <a:endParaRPr lang="pl-PL" sz="2000" i="1" dirty="0"/>
          </a:p>
          <a:p>
            <a:pPr marL="0" indent="0">
              <a:buNone/>
            </a:pPr>
            <a:r>
              <a:rPr lang="pl-PL" dirty="0"/>
              <a:t>  - </a:t>
            </a:r>
            <a:r>
              <a:rPr lang="pl-PL" sz="2000" dirty="0" err="1"/>
              <a:t>Problems</a:t>
            </a:r>
            <a:r>
              <a:rPr lang="pl-PL" sz="2000" dirty="0"/>
              <a:t> with </a:t>
            </a:r>
            <a:r>
              <a:rPr lang="pl-PL" sz="2000" dirty="0" err="1"/>
              <a:t>your</a:t>
            </a:r>
            <a:r>
              <a:rPr lang="pl-PL" sz="2000" dirty="0"/>
              <a:t> </a:t>
            </a:r>
            <a:r>
              <a:rPr lang="pl-PL" sz="2000" dirty="0" err="1"/>
              <a:t>library</a:t>
            </a:r>
            <a:r>
              <a:rPr lang="pl-PL" sz="2000" dirty="0"/>
              <a:t> </a:t>
            </a:r>
            <a:r>
              <a:rPr lang="pl-PL" sz="2000" dirty="0" err="1"/>
              <a:t>account</a:t>
            </a:r>
            <a:endParaRPr lang="pl-PL" sz="2000" dirty="0"/>
          </a:p>
          <a:p>
            <a:pPr marL="0" indent="0">
              <a:buNone/>
            </a:pPr>
            <a:r>
              <a:rPr lang="pl-PL" sz="2000" dirty="0"/>
              <a:t>		</a:t>
            </a:r>
            <a:r>
              <a:rPr lang="pl-PL" sz="2000" i="1" dirty="0"/>
              <a:t>biblioteka.wyp@pwr.edu.pl</a:t>
            </a:r>
          </a:p>
          <a:p>
            <a:pPr marL="0" indent="0">
              <a:buNone/>
            </a:pPr>
            <a:r>
              <a:rPr lang="pl-PL" sz="2000" dirty="0"/>
              <a:t>		</a:t>
            </a:r>
            <a:endParaRPr lang="pl-PL" sz="2000" i="1" dirty="0"/>
          </a:p>
          <a:p>
            <a:pPr marL="0" indent="0">
              <a:buNone/>
            </a:pPr>
            <a:r>
              <a:rPr lang="pl-PL" sz="2000" i="1" dirty="0"/>
              <a:t>  - </a:t>
            </a:r>
            <a:r>
              <a:rPr lang="pl-PL" sz="2000" dirty="0" err="1"/>
              <a:t>Problems</a:t>
            </a:r>
            <a:r>
              <a:rPr lang="pl-PL" sz="2000" dirty="0"/>
              <a:t> with </a:t>
            </a:r>
            <a:r>
              <a:rPr lang="pl-PL" sz="2000" dirty="0" err="1"/>
              <a:t>remote</a:t>
            </a:r>
            <a:r>
              <a:rPr lang="pl-PL" sz="2000" dirty="0"/>
              <a:t> </a:t>
            </a:r>
            <a:r>
              <a:rPr lang="pl-PL" sz="2000" dirty="0" err="1"/>
              <a:t>access</a:t>
            </a:r>
            <a:r>
              <a:rPr lang="pl-PL" sz="2000" dirty="0"/>
              <a:t> to e-</a:t>
            </a:r>
            <a:r>
              <a:rPr lang="pl-PL" sz="2000" dirty="0" err="1"/>
              <a:t>resources</a:t>
            </a:r>
            <a:endParaRPr lang="pl-PL" sz="2000" dirty="0"/>
          </a:p>
          <a:p>
            <a:pPr marL="0" indent="0">
              <a:buNone/>
            </a:pPr>
            <a:r>
              <a:rPr lang="pl-PL" sz="2000" dirty="0"/>
              <a:t>		</a:t>
            </a:r>
            <a:r>
              <a:rPr lang="pl-PL" sz="2000" i="1" dirty="0"/>
              <a:t>han@pwr.edu.pl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571498994"/>
      </p:ext>
    </p:extLst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pl-PL" altLang="pl-PL" sz="2400" dirty="0"/>
              <a:t>      INDIVIDUAL WORKSHOPS AND TRAININGS		</a:t>
            </a:r>
            <a:endParaRPr lang="pl-PL" sz="2400" dirty="0"/>
          </a:p>
        </p:txBody>
      </p:sp>
      <p:sp>
        <p:nvSpPr>
          <p:cNvPr id="6" name="Prostokąt 5"/>
          <p:cNvSpPr/>
          <p:nvPr/>
        </p:nvSpPr>
        <p:spPr>
          <a:xfrm>
            <a:off x="2286000" y="227483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en-US" dirty="0"/>
              <a:t>How to </a:t>
            </a:r>
            <a:r>
              <a:rPr lang="pl-PL" dirty="0" err="1"/>
              <a:t>locate</a:t>
            </a:r>
            <a:r>
              <a:rPr lang="en-US" dirty="0"/>
              <a:t> the </a:t>
            </a:r>
            <a:r>
              <a:rPr lang="pl-PL" dirty="0"/>
              <a:t>l</a:t>
            </a:r>
            <a:r>
              <a:rPr lang="en-US" dirty="0" err="1"/>
              <a:t>ibrary</a:t>
            </a:r>
            <a:r>
              <a:rPr lang="en-US" dirty="0"/>
              <a:t> </a:t>
            </a:r>
            <a:r>
              <a:rPr lang="pl-PL" dirty="0" err="1"/>
              <a:t>resources</a:t>
            </a:r>
            <a:endParaRPr lang="pl-PL" dirty="0"/>
          </a:p>
          <a:p>
            <a:r>
              <a:rPr lang="pl-PL" dirty="0"/>
              <a:t>     </a:t>
            </a:r>
            <a:r>
              <a:rPr lang="pl-PL" dirty="0" err="1"/>
              <a:t>efficiently</a:t>
            </a:r>
            <a:r>
              <a:rPr lang="pl-PL" dirty="0"/>
              <a:t> and </a:t>
            </a:r>
            <a:r>
              <a:rPr lang="pl-PL" dirty="0" err="1"/>
              <a:t>effectively</a:t>
            </a:r>
            <a:endParaRPr lang="pl-PL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How to find </a:t>
            </a:r>
            <a:r>
              <a:rPr lang="pl-PL" dirty="0"/>
              <a:t>a </a:t>
            </a:r>
            <a:r>
              <a:rPr lang="pl-PL" dirty="0" err="1"/>
              <a:t>relevant</a:t>
            </a:r>
            <a:r>
              <a:rPr lang="pl-PL" dirty="0"/>
              <a:t> </a:t>
            </a:r>
            <a:r>
              <a:rPr lang="en-US" dirty="0"/>
              <a:t>database</a:t>
            </a:r>
            <a:r>
              <a:rPr lang="pl-PL" dirty="0"/>
              <a:t>, </a:t>
            </a:r>
          </a:p>
          <a:p>
            <a:r>
              <a:rPr lang="pl-PL" dirty="0"/>
              <a:t>     </a:t>
            </a:r>
            <a:r>
              <a:rPr lang="en-US" dirty="0"/>
              <a:t>e-journals</a:t>
            </a:r>
            <a:r>
              <a:rPr lang="pl-PL" dirty="0"/>
              <a:t>,</a:t>
            </a:r>
            <a:r>
              <a:rPr lang="en-US" dirty="0"/>
              <a:t> e-books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resources</a:t>
            </a:r>
            <a:r>
              <a:rPr lang="en-US" dirty="0"/>
              <a:t> 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en-US" dirty="0"/>
              <a:t>How to connect off campus</a:t>
            </a:r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err="1"/>
              <a:t>Need</a:t>
            </a:r>
            <a:r>
              <a:rPr lang="pl-PL" dirty="0"/>
              <a:t> </a:t>
            </a:r>
            <a:r>
              <a:rPr lang="pl-PL" dirty="0" err="1"/>
              <a:t>help</a:t>
            </a:r>
            <a:r>
              <a:rPr lang="pl-PL" dirty="0"/>
              <a:t>? </a:t>
            </a:r>
            <a:r>
              <a:rPr lang="pl-PL" dirty="0" err="1"/>
              <a:t>Please</a:t>
            </a:r>
            <a:r>
              <a:rPr lang="pl-PL" dirty="0"/>
              <a:t> </a:t>
            </a:r>
            <a:r>
              <a:rPr lang="pl-PL" dirty="0" err="1"/>
              <a:t>send</a:t>
            </a:r>
            <a:r>
              <a:rPr lang="pl-PL" dirty="0"/>
              <a:t> </a:t>
            </a:r>
            <a:r>
              <a:rPr lang="pl-PL" dirty="0" err="1"/>
              <a:t>an</a:t>
            </a:r>
            <a:r>
              <a:rPr lang="pl-PL" dirty="0"/>
              <a:t> email 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r>
              <a:rPr lang="pl-PL" sz="2000" b="1" dirty="0"/>
              <a:t>	infnauk@pwr.edu.pl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08988693"/>
      </p:ext>
    </p:extLst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pl-PL" altLang="pl-PL" sz="2400" dirty="0"/>
              <a:t>			QUESTIONS					</a:t>
            </a:r>
            <a:endParaRPr lang="pl-PL" sz="2400" dirty="0"/>
          </a:p>
        </p:txBody>
      </p:sp>
      <p:sp>
        <p:nvSpPr>
          <p:cNvPr id="6" name="Prostokąt 5"/>
          <p:cNvSpPr/>
          <p:nvPr/>
        </p:nvSpPr>
        <p:spPr>
          <a:xfrm>
            <a:off x="2286000" y="22748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		Library</a:t>
            </a:r>
          </a:p>
          <a:p>
            <a:endParaRPr lang="pl-PL" i="1" dirty="0"/>
          </a:p>
          <a:p>
            <a:r>
              <a:rPr lang="pl-PL" i="1" dirty="0" err="1"/>
              <a:t>Building</a:t>
            </a:r>
            <a:r>
              <a:rPr lang="pl-PL" i="1" dirty="0"/>
              <a:t> D21; </a:t>
            </a:r>
            <a:r>
              <a:rPr lang="pl-PL" i="1" dirty="0" err="1"/>
              <a:t>room</a:t>
            </a:r>
            <a:r>
              <a:rPr lang="pl-PL" i="1" dirty="0"/>
              <a:t> 104</a:t>
            </a:r>
          </a:p>
          <a:p>
            <a:endParaRPr lang="pl-PL" i="1" dirty="0"/>
          </a:p>
          <a:p>
            <a:r>
              <a:rPr lang="pl-PL" i="1" dirty="0"/>
              <a:t>Jolanta.Wrobel@pwr.edu.pl</a:t>
            </a:r>
          </a:p>
          <a:p>
            <a:endParaRPr lang="pl-P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34616"/>
      </p:ext>
    </p:extLst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pl-PL" altLang="pl-PL" sz="2400" dirty="0"/>
              <a:t>		OUR WEBSITE</a:t>
            </a:r>
          </a:p>
          <a:p>
            <a:br>
              <a:rPr lang="pl-PL" altLang="pl-PL" sz="2400" dirty="0"/>
            </a:br>
            <a:r>
              <a:rPr lang="pl-PL" altLang="pl-PL" sz="2400" dirty="0"/>
              <a:t>	</a:t>
            </a:r>
            <a:r>
              <a:rPr lang="pl-PL" altLang="pl-PL" sz="2400" dirty="0">
                <a:hlinkClick r:id="rId2"/>
              </a:rPr>
              <a:t>http://biblioteka.pwr.edu.pl/en</a:t>
            </a:r>
            <a:endParaRPr lang="pl-PL" alt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2286000" y="24133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trzałka w dół 7"/>
          <p:cNvSpPr/>
          <p:nvPr/>
        </p:nvSpPr>
        <p:spPr>
          <a:xfrm>
            <a:off x="3275856" y="2204864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/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776180"/>
            <a:ext cx="7573971" cy="468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51108"/>
      </p:ext>
    </p:extLst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8" b="14898"/>
          <a:stretch>
            <a:fillRect/>
          </a:stretch>
        </p:blipFill>
        <p:spPr>
          <a:xfrm>
            <a:off x="5831602" y="1844824"/>
            <a:ext cx="3190208" cy="3972712"/>
          </a:xfrm>
        </p:spPr>
      </p:pic>
      <p:sp>
        <p:nvSpPr>
          <p:cNvPr id="3" name="Symbol zastępczy tekstu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pl-PL" altLang="pl-PL" sz="2400" dirty="0"/>
              <a:t>	DETAILED GUIDE HOW TO USE THE LIBRARY</a:t>
            </a:r>
          </a:p>
          <a:p>
            <a:r>
              <a:rPr lang="pl-PL" sz="2400" dirty="0"/>
              <a:t>	</a:t>
            </a:r>
            <a:r>
              <a:rPr lang="pl-PL" sz="2400" dirty="0">
                <a:hlinkClick r:id="rId3"/>
              </a:rPr>
              <a:t>https://biblioteka.pwr.edu.pl/en/first-steps</a:t>
            </a:r>
            <a:r>
              <a:rPr lang="pl-PL" altLang="pl-PL" sz="2400" dirty="0"/>
              <a:t>				</a:t>
            </a:r>
            <a:endParaRPr lang="pl-PL" sz="24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844824"/>
            <a:ext cx="4464495" cy="410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33831"/>
      </p:ext>
    </p:extLst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1"/>
          </p:nvPr>
        </p:nvSpPr>
        <p:spPr>
          <a:xfrm>
            <a:off x="1403648" y="116632"/>
            <a:ext cx="7614402" cy="1224136"/>
          </a:xfrm>
        </p:spPr>
        <p:txBody>
          <a:bodyPr/>
          <a:lstStyle/>
          <a:p>
            <a:r>
              <a:rPr lang="pl-PL" altLang="pl-PL" sz="2400" dirty="0"/>
              <a:t>		LIBRARIES - LOCATION</a:t>
            </a:r>
          </a:p>
        </p:txBody>
      </p:sp>
      <p:sp>
        <p:nvSpPr>
          <p:cNvPr id="5" name="Prostokąt 4"/>
          <p:cNvSpPr/>
          <p:nvPr/>
        </p:nvSpPr>
        <p:spPr>
          <a:xfrm>
            <a:off x="1979712" y="1844825"/>
            <a:ext cx="4608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	</a:t>
            </a:r>
            <a:r>
              <a:rPr lang="en-US" dirty="0"/>
              <a:t> Library- Building - </a:t>
            </a:r>
            <a:r>
              <a:rPr lang="en-US" dirty="0">
                <a:solidFill>
                  <a:srgbClr val="FF0000"/>
                </a:solidFill>
              </a:rPr>
              <a:t>A1</a:t>
            </a:r>
            <a:endParaRPr lang="pl-PL" dirty="0">
              <a:solidFill>
                <a:srgbClr val="FF000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  <a:p>
            <a:r>
              <a:rPr lang="pl-PL" dirty="0"/>
              <a:t>Student </a:t>
            </a:r>
            <a:r>
              <a:rPr lang="pl-PL" dirty="0" err="1"/>
              <a:t>library</a:t>
            </a:r>
            <a:r>
              <a:rPr lang="pl-PL" dirty="0"/>
              <a:t> services:</a:t>
            </a:r>
          </a:p>
          <a:p>
            <a:endParaRPr lang="pl-PL" dirty="0"/>
          </a:p>
          <a:p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students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g</a:t>
            </a:r>
            <a:r>
              <a:rPr lang="en-US" dirty="0"/>
              <a:t>et access to </a:t>
            </a:r>
            <a:r>
              <a:rPr lang="pl-PL" dirty="0" err="1"/>
              <a:t>many</a:t>
            </a:r>
            <a:r>
              <a:rPr lang="pl-PL" dirty="0"/>
              <a:t> </a:t>
            </a:r>
            <a:r>
              <a:rPr lang="en-US" dirty="0"/>
              <a:t>resources wherever </a:t>
            </a:r>
            <a:r>
              <a:rPr lang="pl-PL" dirty="0" err="1"/>
              <a:t>they</a:t>
            </a:r>
            <a:r>
              <a:rPr lang="pl-PL" dirty="0"/>
              <a:t> ar</a:t>
            </a:r>
            <a:r>
              <a:rPr lang="en-US" dirty="0"/>
              <a:t>e working or studying.</a:t>
            </a:r>
          </a:p>
          <a:p>
            <a:endParaRPr lang="pl-PL" dirty="0"/>
          </a:p>
          <a:p>
            <a:r>
              <a:rPr lang="pl-PL" dirty="0" err="1"/>
              <a:t>here</a:t>
            </a:r>
            <a:r>
              <a:rPr lang="pl-PL" dirty="0"/>
              <a:t>: </a:t>
            </a:r>
            <a:r>
              <a:rPr lang="pl-PL" dirty="0" err="1"/>
              <a:t>printed</a:t>
            </a:r>
            <a:r>
              <a:rPr lang="pl-PL" dirty="0"/>
              <a:t> </a:t>
            </a:r>
            <a:r>
              <a:rPr lang="pl-PL" dirty="0" err="1"/>
              <a:t>books</a:t>
            </a:r>
            <a:r>
              <a:rPr lang="pl-PL" dirty="0"/>
              <a:t> and </a:t>
            </a:r>
            <a:r>
              <a:rPr lang="pl-PL" dirty="0" err="1"/>
              <a:t>journals</a:t>
            </a:r>
            <a:endParaRPr lang="pl-PL" dirty="0"/>
          </a:p>
          <a:p>
            <a:endParaRPr lang="pl-PL" dirty="0"/>
          </a:p>
          <a:p>
            <a:endParaRPr lang="en-US" dirty="0"/>
          </a:p>
        </p:txBody>
      </p:sp>
      <p:pic>
        <p:nvPicPr>
          <p:cNvPr id="6" name="Picture 6" descr="Fo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12160" y="4797152"/>
            <a:ext cx="2856579" cy="171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8353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0"/>
          </p:nvPr>
        </p:nvSpPr>
        <p:spPr>
          <a:xfrm>
            <a:off x="3563888" y="1412776"/>
            <a:ext cx="2736304" cy="1512168"/>
          </a:xfrm>
        </p:spPr>
        <p:txBody>
          <a:bodyPr/>
          <a:lstStyle/>
          <a:p>
            <a:r>
              <a:rPr lang="pl-PL" dirty="0"/>
              <a:t>	</a:t>
            </a:r>
            <a:r>
              <a:rPr lang="pl-PL" dirty="0" err="1"/>
              <a:t>Location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1"/>
          </p:nvPr>
        </p:nvSpPr>
        <p:spPr>
          <a:xfrm>
            <a:off x="2267745" y="548680"/>
            <a:ext cx="6192688" cy="1286819"/>
          </a:xfrm>
        </p:spPr>
        <p:txBody>
          <a:bodyPr/>
          <a:lstStyle/>
          <a:p>
            <a:r>
              <a:rPr lang="pl-PL" altLang="pl-PL" sz="2800" dirty="0"/>
              <a:t>     </a:t>
            </a:r>
            <a:r>
              <a:rPr lang="pl-PL" altLang="pl-PL" sz="2400" dirty="0"/>
              <a:t>BRANCH LIBRARIES AT</a:t>
            </a:r>
            <a:r>
              <a:rPr lang="pl-PL" sz="2400" dirty="0"/>
              <a:t> FACULTIES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809" y="2924945"/>
            <a:ext cx="746324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10708"/>
      </p:ext>
    </p:extLst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1"/>
          </p:nvPr>
        </p:nvSpPr>
        <p:spPr>
          <a:xfrm>
            <a:off x="1619672" y="548680"/>
            <a:ext cx="7272808" cy="1008112"/>
          </a:xfrm>
        </p:spPr>
        <p:txBody>
          <a:bodyPr/>
          <a:lstStyle/>
          <a:p>
            <a:r>
              <a:rPr lang="pl-PL" altLang="pl-PL" sz="2400" dirty="0"/>
              <a:t>		</a:t>
            </a:r>
            <a:r>
              <a:rPr lang="pl-PL" sz="2400" dirty="0"/>
              <a:t>OPEN STUDY ZONE</a:t>
            </a:r>
          </a:p>
          <a:p>
            <a:endParaRPr lang="pl-PL" alt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1907704" y="1124744"/>
            <a:ext cx="597666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pl-PL" dirty="0"/>
          </a:p>
          <a:p>
            <a:r>
              <a:rPr lang="pl-PL" dirty="0"/>
              <a:t>	</a:t>
            </a:r>
            <a:endParaRPr lang="en-US" dirty="0"/>
          </a:p>
          <a:p>
            <a:pPr algn="ctr"/>
            <a:endParaRPr lang="pl-PL" dirty="0"/>
          </a:p>
          <a:p>
            <a:pPr algn="ctr"/>
            <a:r>
              <a:rPr lang="en-US" sz="2000" dirty="0"/>
              <a:t>Building</a:t>
            </a:r>
            <a:r>
              <a:rPr lang="en-US" dirty="0"/>
              <a:t> - </a:t>
            </a:r>
            <a:r>
              <a:rPr lang="en-US" b="1" dirty="0">
                <a:solidFill>
                  <a:srgbClr val="FF0000"/>
                </a:solidFill>
              </a:rPr>
              <a:t>D21</a:t>
            </a:r>
            <a:endParaRPr lang="pl-PL" b="1" dirty="0">
              <a:solidFill>
                <a:srgbClr val="FF0000"/>
              </a:solidFill>
            </a:endParaRPr>
          </a:p>
          <a:p>
            <a:endParaRPr lang="pl-PL" b="1" dirty="0">
              <a:solidFill>
                <a:srgbClr val="FF0000"/>
              </a:solidFill>
            </a:endParaRPr>
          </a:p>
          <a:p>
            <a:r>
              <a:rPr lang="pl-PL" b="1" dirty="0">
                <a:solidFill>
                  <a:srgbClr val="FF0000"/>
                </a:solidFill>
              </a:rPr>
              <a:t>	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472" y="2780928"/>
            <a:ext cx="5544616" cy="42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35624"/>
      </p:ext>
    </p:extLst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0"/>
          </p:nvPr>
        </p:nvSpPr>
        <p:spPr>
          <a:xfrm>
            <a:off x="2267744" y="980728"/>
            <a:ext cx="6750307" cy="79208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1"/>
          </p:nvPr>
        </p:nvSpPr>
        <p:spPr>
          <a:xfrm>
            <a:off x="1691679" y="946000"/>
            <a:ext cx="7326371" cy="1042840"/>
          </a:xfrm>
          <a:solidFill>
            <a:schemeClr val="bg1"/>
          </a:solidFill>
        </p:spPr>
        <p:txBody>
          <a:bodyPr/>
          <a:lstStyle/>
          <a:p>
            <a:r>
              <a:rPr lang="pl-PL" sz="2000" dirty="0"/>
              <a:t>					</a:t>
            </a:r>
            <a:endParaRPr lang="pl-PL" sz="24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2"/>
          </p:nvPr>
        </p:nvSpPr>
        <p:spPr>
          <a:xfrm>
            <a:off x="1850127" y="1505057"/>
            <a:ext cx="7173972" cy="5445224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 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      </a:t>
            </a:r>
            <a:r>
              <a:rPr lang="pl-PL" sz="1800" dirty="0" err="1"/>
              <a:t>Building</a:t>
            </a:r>
            <a:r>
              <a:rPr lang="pl-PL" sz="1800" dirty="0"/>
              <a:t> A-1 </a:t>
            </a:r>
            <a:r>
              <a:rPr lang="pl-PL" sz="1800" dirty="0" err="1"/>
              <a:t>room</a:t>
            </a:r>
            <a:r>
              <a:rPr lang="pl-PL" sz="1800" dirty="0"/>
              <a:t> 307</a:t>
            </a:r>
          </a:p>
          <a:p>
            <a:pPr marL="0" indent="0">
              <a:buNone/>
            </a:pPr>
            <a:endParaRPr lang="pl-PL" sz="1800" b="1" i="1" dirty="0"/>
          </a:p>
          <a:p>
            <a:pPr marL="0" indent="0">
              <a:buNone/>
            </a:pPr>
            <a:endParaRPr lang="pl-PL" sz="1800" b="1" i="1" dirty="0"/>
          </a:p>
          <a:p>
            <a:pPr marL="0" indent="0">
              <a:buNone/>
            </a:pPr>
            <a:r>
              <a:rPr lang="pl-PL" sz="1800" b="1" i="1" dirty="0"/>
              <a:t>      </a:t>
            </a:r>
            <a:r>
              <a:rPr lang="pl-PL" sz="1800" b="1" i="1" dirty="0" err="1"/>
              <a:t>Needed</a:t>
            </a:r>
            <a:r>
              <a:rPr lang="pl-PL" sz="1800" b="1" i="1" dirty="0"/>
              <a:t> </a:t>
            </a:r>
            <a:r>
              <a:rPr lang="pl-PL" sz="1800" b="1" i="1" dirty="0" err="1"/>
              <a:t>document</a:t>
            </a:r>
            <a:r>
              <a:rPr lang="pl-PL" sz="1800" dirty="0"/>
              <a:t>       -   Student </a:t>
            </a:r>
            <a:r>
              <a:rPr lang="en-US" sz="1800" dirty="0"/>
              <a:t>ID </a:t>
            </a:r>
            <a:endParaRPr lang="pl-PL" sz="1800" dirty="0"/>
          </a:p>
          <a:p>
            <a:pPr marL="0" indent="0">
              <a:buNone/>
            </a:pPr>
            <a:r>
              <a:rPr lang="pl-PL" sz="1800" dirty="0"/>
              <a:t>	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 </a:t>
            </a:r>
          </a:p>
          <a:p>
            <a:pPr marL="0" indent="0">
              <a:buNone/>
            </a:pPr>
            <a:endParaRPr lang="pl-PL" sz="1800" i="1" dirty="0"/>
          </a:p>
          <a:p>
            <a:pPr marL="0" indent="0">
              <a:buNone/>
            </a:pPr>
            <a:endParaRPr lang="pl-PL" sz="1800" i="1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6" name="Prostokąt 5"/>
          <p:cNvSpPr/>
          <p:nvPr/>
        </p:nvSpPr>
        <p:spPr>
          <a:xfrm>
            <a:off x="2115345" y="419200"/>
            <a:ext cx="5760640" cy="46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altLang="pl-PL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 	USER REGISTRATION  </a:t>
            </a:r>
          </a:p>
        </p:txBody>
      </p:sp>
      <p:sp>
        <p:nvSpPr>
          <p:cNvPr id="8" name="Symbol zastępczy tekstu 3"/>
          <p:cNvSpPr txBox="1">
            <a:spLocks/>
          </p:cNvSpPr>
          <p:nvPr/>
        </p:nvSpPr>
        <p:spPr bwMode="auto">
          <a:xfrm>
            <a:off x="1979711" y="1268126"/>
            <a:ext cx="7326371" cy="5587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sz="2000" kern="0" dirty="0"/>
              <a:t>			</a:t>
            </a:r>
          </a:p>
          <a:p>
            <a:r>
              <a:rPr lang="pl-PL" sz="2000" b="0" kern="0" dirty="0"/>
              <a:t>			ON - SITE	</a:t>
            </a:r>
            <a:endParaRPr lang="pl-PL" sz="2400" b="0" kern="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434" y="4077072"/>
            <a:ext cx="1883827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19582"/>
      </p:ext>
    </p:extLst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0"/>
          </p:nvPr>
        </p:nvSpPr>
        <p:spPr>
          <a:xfrm>
            <a:off x="1583160" y="721806"/>
            <a:ext cx="7560840" cy="237626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pl-PL" dirty="0">
                <a:latin typeface="Times New Roman" panose="02020603050405020304" pitchFamily="18" charset="0"/>
              </a:rPr>
              <a:t>blioteka.wyp@pwr.edu.pl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1"/>
          </p:nvPr>
        </p:nvSpPr>
        <p:spPr>
          <a:xfrm>
            <a:off x="2627785" y="153014"/>
            <a:ext cx="4032448" cy="630054"/>
          </a:xfrm>
        </p:spPr>
        <p:txBody>
          <a:bodyPr/>
          <a:lstStyle/>
          <a:p>
            <a:r>
              <a:rPr lang="pl-PL" sz="2000" dirty="0"/>
              <a:t>	</a:t>
            </a:r>
            <a:r>
              <a:rPr lang="pl-PL" sz="2400" dirty="0"/>
              <a:t>	REMOTELY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2"/>
          </p:nvPr>
        </p:nvSpPr>
        <p:spPr>
          <a:xfrm>
            <a:off x="5652121" y="2780928"/>
            <a:ext cx="3365930" cy="2304256"/>
          </a:xfrm>
        </p:spPr>
        <p:txBody>
          <a:bodyPr/>
          <a:lstStyle/>
          <a:p>
            <a:r>
              <a:rPr lang="pl-PL" sz="1800" dirty="0" err="1"/>
              <a:t>Filled</a:t>
            </a:r>
            <a:r>
              <a:rPr lang="pl-PL" sz="1800" dirty="0"/>
              <a:t>  </a:t>
            </a:r>
            <a:r>
              <a:rPr lang="pl-PL" sz="1800" dirty="0" err="1"/>
              <a:t>registration</a:t>
            </a:r>
            <a:r>
              <a:rPr lang="pl-PL" sz="1800" dirty="0"/>
              <a:t> form</a:t>
            </a:r>
          </a:p>
          <a:p>
            <a:pPr marL="0" indent="0">
              <a:buNone/>
            </a:pPr>
            <a:r>
              <a:rPr lang="pl-PL" sz="1800" dirty="0"/>
              <a:t>       </a:t>
            </a:r>
            <a:r>
              <a:rPr lang="pl-PL" sz="1800" dirty="0" err="1"/>
              <a:t>available</a:t>
            </a:r>
            <a:r>
              <a:rPr lang="pl-PL" sz="1800" dirty="0"/>
              <a:t> </a:t>
            </a:r>
            <a:r>
              <a:rPr lang="pl-PL" sz="1800" dirty="0" err="1"/>
              <a:t>here</a:t>
            </a:r>
            <a:r>
              <a:rPr lang="pl-PL" sz="1800" dirty="0"/>
              <a:t> :</a:t>
            </a:r>
          </a:p>
          <a:p>
            <a:pPr marL="0" indent="0">
              <a:buNone/>
            </a:pPr>
            <a:r>
              <a:rPr lang="pl-PL" sz="1800" dirty="0">
                <a:hlinkClick r:id="rId2"/>
              </a:rPr>
              <a:t>http://biblioteka.pwr.edu.pl/en/first-steps</a:t>
            </a:r>
            <a:r>
              <a:rPr lang="pl-PL" sz="1800" dirty="0"/>
              <a:t>  </a:t>
            </a:r>
          </a:p>
          <a:p>
            <a:pPr marL="0" indent="0">
              <a:buNone/>
            </a:pPr>
            <a:r>
              <a:rPr lang="pl-PL" sz="1200" dirty="0"/>
              <a:t>(</a:t>
            </a:r>
            <a:r>
              <a:rPr lang="en-US" sz="1200" dirty="0"/>
              <a:t>How to register to a  </a:t>
            </a:r>
            <a:r>
              <a:rPr lang="en-US" sz="1200" dirty="0" err="1"/>
              <a:t>libr</a:t>
            </a:r>
            <a:r>
              <a:rPr lang="pl-PL" sz="1200" dirty="0"/>
              <a:t>ary.pdf</a:t>
            </a:r>
            <a:r>
              <a:rPr lang="pl-PL" sz="1800" dirty="0"/>
              <a:t>)</a:t>
            </a:r>
          </a:p>
          <a:p>
            <a:r>
              <a:rPr lang="pl-PL" sz="1800" dirty="0"/>
              <a:t>Student ID (</a:t>
            </a:r>
            <a:r>
              <a:rPr lang="pl-PL" sz="1800" dirty="0" err="1"/>
              <a:t>both</a:t>
            </a:r>
            <a:r>
              <a:rPr lang="pl-PL" sz="1800" dirty="0"/>
              <a:t> </a:t>
            </a:r>
            <a:r>
              <a:rPr lang="pl-PL" sz="1800" dirty="0" err="1"/>
              <a:t>sides</a:t>
            </a:r>
            <a:r>
              <a:rPr lang="pl-PL" sz="1800" dirty="0"/>
              <a:t>) 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5515462"/>
            <a:ext cx="1883827" cy="123149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250" y="3284984"/>
            <a:ext cx="4013854" cy="3096344"/>
          </a:xfrm>
          <a:prstGeom prst="rect">
            <a:avLst/>
          </a:prstGeom>
        </p:spPr>
      </p:pic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1664899" y="969982"/>
            <a:ext cx="7353151" cy="145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A7190E"/>
              </a:buClr>
              <a:buNone/>
            </a:pPr>
            <a:r>
              <a:rPr lang="pl-PL" altLang="pl-PL" sz="2000" kern="0" dirty="0" err="1">
                <a:latin typeface="Cambria" panose="02040503050406030204" pitchFamily="18" charset="0"/>
              </a:rPr>
              <a:t>Please</a:t>
            </a:r>
            <a:r>
              <a:rPr lang="pl-PL" altLang="pl-PL" sz="2000" kern="0" dirty="0">
                <a:latin typeface="Cambria" panose="02040503050406030204" pitchFamily="18" charset="0"/>
              </a:rPr>
              <a:t> </a:t>
            </a:r>
            <a:r>
              <a:rPr lang="pl-PL" altLang="pl-PL" sz="2000" kern="0" dirty="0" err="1">
                <a:latin typeface="Cambria" panose="02040503050406030204" pitchFamily="18" charset="0"/>
              </a:rPr>
              <a:t>send</a:t>
            </a:r>
            <a:r>
              <a:rPr lang="pl-PL" altLang="pl-PL" sz="2000" kern="0" dirty="0">
                <a:latin typeface="Cambria" panose="02040503050406030204" pitchFamily="18" charset="0"/>
              </a:rPr>
              <a:t> a </a:t>
            </a:r>
            <a:r>
              <a:rPr lang="pl-PL" altLang="pl-PL" sz="2000" kern="0" dirty="0" err="1">
                <a:latin typeface="Cambria" panose="02040503050406030204" pitchFamily="18" charset="0"/>
              </a:rPr>
              <a:t>scan</a:t>
            </a:r>
            <a:r>
              <a:rPr lang="pl-PL" altLang="pl-PL" sz="2000" kern="0" dirty="0">
                <a:latin typeface="Cambria" panose="02040503050406030204" pitchFamily="18" charset="0"/>
              </a:rPr>
              <a:t> of the </a:t>
            </a:r>
            <a:r>
              <a:rPr lang="pl-PL" altLang="pl-PL" sz="2000" kern="0" dirty="0" err="1">
                <a:latin typeface="Cambria" panose="02040503050406030204" pitchFamily="18" charset="0"/>
              </a:rPr>
              <a:t>documents</a:t>
            </a:r>
            <a:r>
              <a:rPr lang="pl-PL" altLang="pl-PL" sz="2000" kern="0" dirty="0">
                <a:latin typeface="Cambria" panose="02040503050406030204" pitchFamily="18" charset="0"/>
              </a:rPr>
              <a:t> to the </a:t>
            </a:r>
            <a:r>
              <a:rPr lang="pl-PL" altLang="pl-PL" sz="2000" kern="0" dirty="0" err="1">
                <a:latin typeface="Cambria" panose="02040503050406030204" pitchFamily="18" charset="0"/>
              </a:rPr>
              <a:t>address</a:t>
            </a:r>
            <a:r>
              <a:rPr lang="pl-PL" altLang="pl-PL" sz="2000" kern="0" dirty="0">
                <a:latin typeface="Cambria" panose="02040503050406030204" pitchFamily="18" charset="0"/>
              </a:rPr>
              <a:t>:</a:t>
            </a:r>
          </a:p>
          <a:p>
            <a:pPr marL="0" indent="0">
              <a:buClr>
                <a:srgbClr val="A7190E"/>
              </a:buClr>
              <a:buNone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hlinkClick r:id="rId5" action="ppaction://hlinkfile"/>
              </a:rPr>
              <a:t>biblioteka.wyp@pwr.edu.pl</a:t>
            </a:r>
            <a:endParaRPr lang="pl-PL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Clr>
                <a:srgbClr val="A7190E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You will receive an email back informing you that your account has been activated.</a:t>
            </a:r>
            <a:endParaRPr lang="pl-PL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Clr>
                <a:srgbClr val="A7190E"/>
              </a:buClr>
              <a:buNone/>
            </a:pPr>
            <a:endParaRPr lang="pl-PL" altLang="pl-PL" sz="2000" kern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741729"/>
      </p:ext>
    </p:extLst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szablon1-PL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Projekt domyśln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FFEBD5"/>
        </a:dk2>
        <a:lt2>
          <a:srgbClr val="78120A"/>
        </a:lt2>
        <a:accent1>
          <a:srgbClr val="E32213"/>
        </a:accent1>
        <a:accent2>
          <a:srgbClr val="FFD3A1"/>
        </a:accent2>
        <a:accent3>
          <a:srgbClr val="FFFFFF"/>
        </a:accent3>
        <a:accent4>
          <a:srgbClr val="000000"/>
        </a:accent4>
        <a:accent5>
          <a:srgbClr val="EFABAA"/>
        </a:accent5>
        <a:accent6>
          <a:srgbClr val="E7BF91"/>
        </a:accent6>
        <a:hlink>
          <a:srgbClr val="FFD9AF"/>
        </a:hlink>
        <a:folHlink>
          <a:srgbClr val="FFB2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prezentacja_v2_2017-03_en</Template>
  <TotalTime>18187</TotalTime>
  <Words>1217</Words>
  <Application>Microsoft Office PowerPoint</Application>
  <PresentationFormat>Pokaz na ekranie (4:3)</PresentationFormat>
  <Paragraphs>236</Paragraphs>
  <Slides>25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</vt:lpstr>
      <vt:lpstr>Times New Roman</vt:lpstr>
      <vt:lpstr>Trebuchet MS</vt:lpstr>
      <vt:lpstr>szablon1-PL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CWINT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Jolanta Wróbel</dc:creator>
  <cp:lastModifiedBy>Maria Borkowska</cp:lastModifiedBy>
  <cp:revision>224</cp:revision>
  <dcterms:created xsi:type="dcterms:W3CDTF">2019-09-09T07:25:06Z</dcterms:created>
  <dcterms:modified xsi:type="dcterms:W3CDTF">2023-09-19T10:39:31Z</dcterms:modified>
</cp:coreProperties>
</file>