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Audiowide" panose="020B0604020202020204" charset="0"/>
      <p:regular r:id="rId18"/>
    </p:embeddedFont>
    <p:embeddedFont>
      <p:font typeface="Calibri" panose="020F0502020204030204" pitchFamily="34" charset="0"/>
      <p:regular r:id="rId19"/>
      <p:bold r:id="rId20"/>
      <p:italic r:id="rId21"/>
      <p:boldItalic r:id="rId22"/>
    </p:embeddedFont>
    <p:embeddedFont>
      <p:font typeface="Lato" panose="020B0604020202020204" charset="0"/>
      <p:regular r:id="rId23"/>
      <p:bold r:id="rId24"/>
      <p:italic r:id="rId25"/>
      <p:boldItalic r:id="rId26"/>
    </p:embeddedFont>
    <p:embeddedFont>
      <p:font typeface="Limelight" panose="020B0604020202020204" charset="-18"/>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6">
          <p15:clr>
            <a:srgbClr val="A4A3A4"/>
          </p15:clr>
        </p15:guide>
        <p15:guide id="2" pos="1799">
          <p15:clr>
            <a:srgbClr val="A4A3A4"/>
          </p15:clr>
        </p15:guide>
        <p15:guide id="3" pos="740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h1Wb5gisLi365rY/IZqKL88NOJ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2BAD46-6967-4F7F-BFAD-448D9B2C6194}">
  <a:tblStyle styleId="{6A2BAD46-6967-4F7F-BFAD-448D9B2C619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436"/>
        <p:guide pos="1799"/>
        <p:guide pos="740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 name="Google Shape;5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ef7da03a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1ef7da03a3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 name="Google Shape;7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f4a31393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f4a313932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c543ff9b5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c543ff9b5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ef8b90762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g1ef8b9076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9"/>
        <p:cNvGrpSpPr/>
        <p:nvPr/>
      </p:nvGrpSpPr>
      <p:grpSpPr>
        <a:xfrm>
          <a:off x="0" y="0"/>
          <a:ext cx="0" cy="0"/>
          <a:chOff x="0" y="0"/>
          <a:chExt cx="0" cy="0"/>
        </a:xfrm>
      </p:grpSpPr>
      <p:sp>
        <p:nvSpPr>
          <p:cNvPr id="10" name="Google Shape;10;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BCC9D8"/>
              </a:buClr>
              <a:buSzPts val="6000"/>
              <a:buFont typeface="Audiowid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2" name="Google Shape;1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47"/>
        <p:cNvGrpSpPr/>
        <p:nvPr/>
      </p:nvGrpSpPr>
      <p:grpSpPr>
        <a:xfrm>
          <a:off x="0" y="0"/>
          <a:ext cx="0" cy="0"/>
          <a:chOff x="0" y="0"/>
          <a:chExt cx="0" cy="0"/>
        </a:xfrm>
      </p:grpSpPr>
      <p:sp>
        <p:nvSpPr>
          <p:cNvPr id="48" name="Google Shape;48;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CC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0" name="Google Shape;5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9pPr>
          </a:lstStyle>
          <a:p>
            <a:endParaRPr/>
          </a:p>
        </p:txBody>
      </p:sp>
      <p:sp>
        <p:nvSpPr>
          <p:cNvPr id="51" name="Google Shape;5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ato"/>
                <a:ea typeface="Lato"/>
                <a:cs typeface="Lato"/>
                <a:sym typeface="Lato"/>
              </a:defRPr>
            </a:lvl9pPr>
          </a:lstStyle>
          <a:p>
            <a:endParaRPr/>
          </a:p>
        </p:txBody>
      </p:sp>
      <p:sp>
        <p:nvSpPr>
          <p:cNvPr id="52" name="Google Shape;5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53"/>
        <p:cNvGrpSpPr/>
        <p:nvPr/>
      </p:nvGrpSpPr>
      <p:grpSpPr>
        <a:xfrm>
          <a:off x="0" y="0"/>
          <a:ext cx="0" cy="0"/>
          <a:chOff x="0" y="0"/>
          <a:chExt cx="0" cy="0"/>
        </a:xfrm>
      </p:grpSpPr>
      <p:sp>
        <p:nvSpPr>
          <p:cNvPr id="54" name="Google Shape;54;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CC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6" name="Google Shape;5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3"/>
        <p:cNvGrpSpPr/>
        <p:nvPr/>
      </p:nvGrpSpPr>
      <p:grpSpPr>
        <a:xfrm>
          <a:off x="0" y="0"/>
          <a:ext cx="0" cy="0"/>
          <a:chOff x="0" y="0"/>
          <a:chExt cx="0" cy="0"/>
        </a:xfrm>
      </p:grpSpPr>
      <p:sp>
        <p:nvSpPr>
          <p:cNvPr id="14" name="Google Shape;14;p34"/>
          <p:cNvSpPr txBox="1">
            <a:spLocks noGrp="1"/>
          </p:cNvSpPr>
          <p:nvPr>
            <p:ph type="title"/>
          </p:nvPr>
        </p:nvSpPr>
        <p:spPr>
          <a:xfrm>
            <a:off x="2771775" y="165100"/>
            <a:ext cx="89154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CC9D8"/>
              </a:buClr>
              <a:buSzPts val="4000"/>
              <a:buFont typeface="Audiowide"/>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4"/>
          <p:cNvSpPr txBox="1">
            <a:spLocks noGrp="1"/>
          </p:cNvSpPr>
          <p:nvPr>
            <p:ph type="body" idx="1"/>
          </p:nvPr>
        </p:nvSpPr>
        <p:spPr>
          <a:xfrm>
            <a:off x="2771775" y="1143000"/>
            <a:ext cx="8915400" cy="509905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lt1"/>
              </a:buClr>
              <a:buSzPts val="2800"/>
              <a:buFont typeface="Lato"/>
              <a:buNone/>
              <a:defRPr/>
            </a:lvl1pPr>
            <a:lvl2pPr marL="914400" marR="0" lvl="1" indent="-228600" algn="l">
              <a:lnSpc>
                <a:spcPct val="90000"/>
              </a:lnSpc>
              <a:spcBef>
                <a:spcPts val="500"/>
              </a:spcBef>
              <a:spcAft>
                <a:spcPts val="0"/>
              </a:spcAft>
              <a:buClr>
                <a:schemeClr val="lt1"/>
              </a:buClr>
              <a:buSzPts val="2400"/>
              <a:buFont typeface="Lato"/>
              <a:buNone/>
              <a:defRPr/>
            </a:lvl2pPr>
            <a:lvl3pPr marL="1371600" marR="0" lvl="2" indent="-228600" algn="l">
              <a:lnSpc>
                <a:spcPct val="90000"/>
              </a:lnSpc>
              <a:spcBef>
                <a:spcPts val="500"/>
              </a:spcBef>
              <a:spcAft>
                <a:spcPts val="0"/>
              </a:spcAft>
              <a:buClr>
                <a:schemeClr val="lt1"/>
              </a:buClr>
              <a:buSzPts val="2000"/>
              <a:buFont typeface="Lato"/>
              <a:buNone/>
              <a:defRPr/>
            </a:lvl3pPr>
            <a:lvl4pPr marL="1828800" marR="0" lvl="3" indent="-228600" algn="l">
              <a:lnSpc>
                <a:spcPct val="90000"/>
              </a:lnSpc>
              <a:spcBef>
                <a:spcPts val="500"/>
              </a:spcBef>
              <a:spcAft>
                <a:spcPts val="0"/>
              </a:spcAft>
              <a:buClr>
                <a:schemeClr val="lt1"/>
              </a:buClr>
              <a:buSzPts val="2000"/>
              <a:buFont typeface="Lato"/>
              <a:buNone/>
              <a:defRPr sz="2000"/>
            </a:lvl4pPr>
            <a:lvl5pPr marL="2286000" marR="0" lvl="4" indent="-228600" algn="l">
              <a:lnSpc>
                <a:spcPct val="90000"/>
              </a:lnSpc>
              <a:spcBef>
                <a:spcPts val="500"/>
              </a:spcBef>
              <a:spcAft>
                <a:spcPts val="0"/>
              </a:spcAft>
              <a:buClr>
                <a:schemeClr val="lt1"/>
              </a:buClr>
              <a:buSzPts val="1500"/>
              <a:buFont typeface="Lato"/>
              <a:buNone/>
              <a:defRPr sz="15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 name="Google Shape;16;p34"/>
          <p:cNvSpPr txBox="1">
            <a:spLocks noGrp="1"/>
          </p:cNvSpPr>
          <p:nvPr>
            <p:ph type="sldNum" idx="12"/>
          </p:nvPr>
        </p:nvSpPr>
        <p:spPr>
          <a:xfrm>
            <a:off x="8610599" y="6356350"/>
            <a:ext cx="30765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CC9D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17"/>
        <p:cNvGrpSpPr/>
        <p:nvPr/>
      </p:nvGrpSpPr>
      <p:grpSpPr>
        <a:xfrm>
          <a:off x="0" y="0"/>
          <a:ext cx="0" cy="0"/>
          <a:chOff x="0" y="0"/>
          <a:chExt cx="0" cy="0"/>
        </a:xfrm>
      </p:grpSpPr>
      <p:sp>
        <p:nvSpPr>
          <p:cNvPr id="18" name="Google Shape;18;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CC9D8"/>
              </a:buClr>
              <a:buSzPts val="6000"/>
              <a:buFont typeface="Audiowid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 name="Google Shape;2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wa elementy zawartości">
  <p:cSld name="Dwa elementy zawartości">
    <p:spTree>
      <p:nvGrpSpPr>
        <p:cNvPr id="1" name="Shape 21"/>
        <p:cNvGrpSpPr/>
        <p:nvPr/>
      </p:nvGrpSpPr>
      <p:grpSpPr>
        <a:xfrm>
          <a:off x="0" y="0"/>
          <a:ext cx="0" cy="0"/>
          <a:chOff x="0" y="0"/>
          <a:chExt cx="0" cy="0"/>
        </a:xfrm>
      </p:grpSpPr>
      <p:sp>
        <p:nvSpPr>
          <p:cNvPr id="22" name="Google Shape;22;p36"/>
          <p:cNvSpPr txBox="1">
            <a:spLocks noGrp="1"/>
          </p:cNvSpPr>
          <p:nvPr>
            <p:ph type="body" idx="1"/>
          </p:nvPr>
        </p:nvSpPr>
        <p:spPr>
          <a:xfrm>
            <a:off x="2771775" y="1200150"/>
            <a:ext cx="4219575" cy="50990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2000"/>
              <a:buNone/>
              <a:defRPr sz="2000"/>
            </a:lvl4pPr>
            <a:lvl5pPr marL="2286000" lvl="4" indent="-228600" algn="l">
              <a:lnSpc>
                <a:spcPct val="90000"/>
              </a:lnSpc>
              <a:spcBef>
                <a:spcPts val="500"/>
              </a:spcBef>
              <a:spcAft>
                <a:spcPts val="0"/>
              </a:spcAft>
              <a:buClr>
                <a:schemeClr val="lt1"/>
              </a:buClr>
              <a:buSzPts val="1500"/>
              <a:buNone/>
              <a:defRPr sz="15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3" name="Google Shape;23;p36"/>
          <p:cNvSpPr txBox="1">
            <a:spLocks noGrp="1"/>
          </p:cNvSpPr>
          <p:nvPr>
            <p:ph type="body" idx="2"/>
          </p:nvPr>
        </p:nvSpPr>
        <p:spPr>
          <a:xfrm>
            <a:off x="7362825" y="1200150"/>
            <a:ext cx="4324350" cy="50990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5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36"/>
          <p:cNvSpPr txBox="1"/>
          <p:nvPr/>
        </p:nvSpPr>
        <p:spPr>
          <a:xfrm>
            <a:off x="2771775" y="165100"/>
            <a:ext cx="8915400" cy="7397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000"/>
              <a:buFont typeface="Audiowide"/>
              <a:buNone/>
            </a:pPr>
            <a:r>
              <a:rPr lang="pl-PL" sz="4000" b="0" i="0" u="none" strike="noStrike" cap="none">
                <a:solidFill>
                  <a:schemeClr val="lt1"/>
                </a:solidFill>
                <a:latin typeface="Audiowide"/>
                <a:ea typeface="Audiowide"/>
                <a:cs typeface="Audiowide"/>
                <a:sym typeface="Audiowide"/>
              </a:rPr>
              <a:t>TYTUŁ</a:t>
            </a:r>
            <a:endParaRPr sz="4000" b="0" i="0" u="none" strike="noStrike" cap="none">
              <a:solidFill>
                <a:schemeClr val="lt1"/>
              </a:solidFill>
              <a:latin typeface="Audiowide"/>
              <a:ea typeface="Audiowide"/>
              <a:cs typeface="Audiowide"/>
              <a:sym typeface="Audiowid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25"/>
        <p:cNvGrpSpPr/>
        <p:nvPr/>
      </p:nvGrpSpPr>
      <p:grpSpPr>
        <a:xfrm>
          <a:off x="0" y="0"/>
          <a:ext cx="0" cy="0"/>
          <a:chOff x="0" y="0"/>
          <a:chExt cx="0" cy="0"/>
        </a:xfrm>
      </p:grpSpPr>
      <p:sp>
        <p:nvSpPr>
          <p:cNvPr id="26" name="Google Shape;26;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CC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28" name="Google Shape;28;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 name="Google Shape;29;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30" name="Google Shape;30;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1" name="Google Shape;3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32"/>
        <p:cNvGrpSpPr/>
        <p:nvPr/>
      </p:nvGrpSpPr>
      <p:grpSpPr>
        <a:xfrm>
          <a:off x="0" y="0"/>
          <a:ext cx="0" cy="0"/>
          <a:chOff x="0" y="0"/>
          <a:chExt cx="0" cy="0"/>
        </a:xfrm>
      </p:grpSpPr>
      <p:sp>
        <p:nvSpPr>
          <p:cNvPr id="33" name="Google Shape;3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CC9D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35"/>
        <p:cNvGrpSpPr/>
        <p:nvPr/>
      </p:nvGrpSpPr>
      <p:grpSpPr>
        <a:xfrm>
          <a:off x="0" y="0"/>
          <a:ext cx="0" cy="0"/>
          <a:chOff x="0" y="0"/>
          <a:chExt cx="0" cy="0"/>
        </a:xfrm>
      </p:grpSpPr>
      <p:sp>
        <p:nvSpPr>
          <p:cNvPr id="36" name="Google Shape;3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CC9D8"/>
              </a:buClr>
              <a:buSzPts val="3200"/>
              <a:buFont typeface="Audiowid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a:lvl1pPr>
            <a:lvl2pPr marL="914400" lvl="1" indent="-228600" algn="l">
              <a:lnSpc>
                <a:spcPct val="90000"/>
              </a:lnSpc>
              <a:spcBef>
                <a:spcPts val="500"/>
              </a:spcBef>
              <a:spcAft>
                <a:spcPts val="0"/>
              </a:spcAft>
              <a:buClr>
                <a:schemeClr val="lt1"/>
              </a:buClr>
              <a:buSzPts val="2800"/>
              <a:buNone/>
              <a:defRPr sz="2800"/>
            </a:lvl2pPr>
            <a:lvl3pPr marL="1371600" lvl="2" indent="-228600" algn="l">
              <a:lnSpc>
                <a:spcPct val="90000"/>
              </a:lnSpc>
              <a:spcBef>
                <a:spcPts val="500"/>
              </a:spcBef>
              <a:spcAft>
                <a:spcPts val="0"/>
              </a:spcAft>
              <a:buClr>
                <a:schemeClr val="lt1"/>
              </a:buClr>
              <a:buSzPts val="2400"/>
              <a:buNone/>
              <a:defRPr sz="2400"/>
            </a:lvl3pPr>
            <a:lvl4pPr marL="1828800" lvl="3" indent="-228600" algn="l">
              <a:lnSpc>
                <a:spcPct val="90000"/>
              </a:lnSpc>
              <a:spcBef>
                <a:spcPts val="500"/>
              </a:spcBef>
              <a:spcAft>
                <a:spcPts val="0"/>
              </a:spcAft>
              <a:buClr>
                <a:schemeClr val="lt1"/>
              </a:buClr>
              <a:buSzPts val="2000"/>
              <a:buNone/>
              <a:defRPr sz="2000"/>
            </a:lvl4pPr>
            <a:lvl5pPr marL="2286000" lvl="4" indent="-228600" algn="l">
              <a:lnSpc>
                <a:spcPct val="90000"/>
              </a:lnSpc>
              <a:spcBef>
                <a:spcPts val="500"/>
              </a:spcBef>
              <a:spcAft>
                <a:spcPts val="0"/>
              </a:spcAft>
              <a:buClr>
                <a:schemeClr val="lt1"/>
              </a:buClr>
              <a:buSzPts val="2000"/>
              <a:buNone/>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40" name="Google Shape;40;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1" name="Google Shape;4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42"/>
        <p:cNvGrpSpPr/>
        <p:nvPr/>
      </p:nvGrpSpPr>
      <p:grpSpPr>
        <a:xfrm>
          <a:off x="0" y="0"/>
          <a:ext cx="0" cy="0"/>
          <a:chOff x="0" y="0"/>
          <a:chExt cx="0" cy="0"/>
        </a:xfrm>
      </p:grpSpPr>
      <p:sp>
        <p:nvSpPr>
          <p:cNvPr id="43" name="Google Shape;43;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BCC9D8"/>
              </a:buClr>
              <a:buSzPts val="3200"/>
              <a:buFont typeface="Audiowid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1"/>
          <p:cNvSpPr>
            <a:spLocks noGrp="1"/>
          </p:cNvSpPr>
          <p:nvPr>
            <p:ph type="pic" idx="2"/>
          </p:nvPr>
        </p:nvSpPr>
        <p:spPr>
          <a:xfrm>
            <a:off x="5183188" y="987425"/>
            <a:ext cx="6172200" cy="4873625"/>
          </a:xfrm>
          <a:prstGeom prst="rect">
            <a:avLst/>
          </a:prstGeom>
          <a:noFill/>
          <a:ln>
            <a:noFill/>
          </a:ln>
        </p:spPr>
      </p:sp>
      <p:sp>
        <p:nvSpPr>
          <p:cNvPr id="45" name="Google Shape;45;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6" name="Google Shape;4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BCC9D8"/>
              </a:buClr>
              <a:buSzPts val="4000"/>
              <a:buFont typeface="Audiowide"/>
              <a:buNone/>
              <a:defRPr sz="4000" b="0" i="0" u="none" strike="noStrike" cap="none">
                <a:solidFill>
                  <a:srgbClr val="BCC9D8"/>
                </a:solidFill>
                <a:latin typeface="Audiowide"/>
                <a:ea typeface="Audiowide"/>
                <a:cs typeface="Audiowide"/>
                <a:sym typeface="Audiowid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2800"/>
              <a:buFont typeface="Noto Sans Symbols"/>
              <a:buNone/>
              <a:defRPr sz="2800" b="0" i="0" u="none" strike="noStrike" cap="none">
                <a:solidFill>
                  <a:schemeClr val="lt1"/>
                </a:solidFill>
                <a:latin typeface="Lato"/>
                <a:ea typeface="Lato"/>
                <a:cs typeface="Lato"/>
                <a:sym typeface="Lato"/>
              </a:defRPr>
            </a:lvl1pPr>
            <a:lvl2pPr marL="914400" marR="0" lvl="1" indent="-228600" algn="l" rtl="0">
              <a:lnSpc>
                <a:spcPct val="90000"/>
              </a:lnSpc>
              <a:spcBef>
                <a:spcPts val="500"/>
              </a:spcBef>
              <a:spcAft>
                <a:spcPts val="0"/>
              </a:spcAft>
              <a:buClr>
                <a:schemeClr val="lt1"/>
              </a:buClr>
              <a:buSzPts val="2400"/>
              <a:buFont typeface="Noto Sans Symbols"/>
              <a:buNone/>
              <a:defRPr sz="2400" b="0" i="0" u="none" strike="noStrike" cap="none">
                <a:solidFill>
                  <a:schemeClr val="lt1"/>
                </a:solidFill>
                <a:latin typeface="Lato"/>
                <a:ea typeface="Lato"/>
                <a:cs typeface="Lato"/>
                <a:sym typeface="Lato"/>
              </a:defRPr>
            </a:lvl2pPr>
            <a:lvl3pPr marL="1371600" marR="0" lvl="2" indent="-228600" algn="l" rtl="0">
              <a:lnSpc>
                <a:spcPct val="90000"/>
              </a:lnSpc>
              <a:spcBef>
                <a:spcPts val="500"/>
              </a:spcBef>
              <a:spcAft>
                <a:spcPts val="0"/>
              </a:spcAft>
              <a:buClr>
                <a:schemeClr val="lt1"/>
              </a:buClr>
              <a:buSzPts val="2000"/>
              <a:buFont typeface="Noto Sans Symbols"/>
              <a:buNone/>
              <a:defRPr sz="2000" b="0" i="0" u="none" strike="noStrike" cap="none">
                <a:solidFill>
                  <a:schemeClr val="lt1"/>
                </a:solidFill>
                <a:latin typeface="Lato"/>
                <a:ea typeface="Lato"/>
                <a:cs typeface="Lato"/>
                <a:sym typeface="Lato"/>
              </a:defRPr>
            </a:lvl3pPr>
            <a:lvl4pPr marL="1828800" marR="0" lvl="3" indent="-228600" algn="l" rtl="0">
              <a:lnSpc>
                <a:spcPct val="90000"/>
              </a:lnSpc>
              <a:spcBef>
                <a:spcPts val="500"/>
              </a:spcBef>
              <a:spcAft>
                <a:spcPts val="0"/>
              </a:spcAft>
              <a:buClr>
                <a:schemeClr val="lt1"/>
              </a:buClr>
              <a:buSzPts val="1800"/>
              <a:buFont typeface="Noto Sans Symbols"/>
              <a:buNone/>
              <a:defRPr sz="1800" b="0" i="0" u="none" strike="noStrike" cap="none">
                <a:solidFill>
                  <a:schemeClr val="lt1"/>
                </a:solidFill>
                <a:latin typeface="Lato"/>
                <a:ea typeface="Lato"/>
                <a:cs typeface="Lato"/>
                <a:sym typeface="Lato"/>
              </a:defRPr>
            </a:lvl4pPr>
            <a:lvl5pPr marL="2286000" marR="0" lvl="4" indent="-228600" algn="l" rtl="0">
              <a:lnSpc>
                <a:spcPct val="90000"/>
              </a:lnSpc>
              <a:spcBef>
                <a:spcPts val="500"/>
              </a:spcBef>
              <a:spcAft>
                <a:spcPts val="0"/>
              </a:spcAft>
              <a:buClr>
                <a:schemeClr val="lt1"/>
              </a:buClr>
              <a:buSzPts val="1500"/>
              <a:buFont typeface="Noto Sans Symbols"/>
              <a:buNone/>
              <a:defRPr sz="1500" b="0" i="0" u="none" strike="noStrike" cap="none">
                <a:solidFill>
                  <a:schemeClr val="lt1"/>
                </a:solidFill>
                <a:latin typeface="Lato"/>
                <a:ea typeface="Lato"/>
                <a:cs typeface="Lato"/>
                <a:sym typeface="Lato"/>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9pPr>
          </a:lstStyle>
          <a:p>
            <a:endParaRPr/>
          </a:p>
        </p:txBody>
      </p:sp>
      <p:sp>
        <p:nvSpPr>
          <p:cNvPr id="8" name="Google Shape;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anastasiia.bokovenko@pwr.edu.pl" TargetMode="External"/><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julia.bohdziewicz@pwr.ed.pl" TargetMode="External"/><Relationship Id="rId4" Type="http://schemas.openxmlformats.org/officeDocument/2006/relationships/hyperlink" Target="mailto:joanna.latuszek@pwr.edu.p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www.registration.pwr.edu.p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learning-agreement.e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
          <p:cNvSpPr/>
          <p:nvPr/>
        </p:nvSpPr>
        <p:spPr>
          <a:xfrm flipH="1">
            <a:off x="0" y="0"/>
            <a:ext cx="2470920" cy="6858000"/>
          </a:xfrm>
          <a:prstGeom prst="rect">
            <a:avLst/>
          </a:prstGeom>
          <a:solidFill>
            <a:srgbClr val="D8DFEE"/>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Lato"/>
              <a:ea typeface="Lato"/>
              <a:cs typeface="Lato"/>
              <a:sym typeface="Lato"/>
            </a:endParaRPr>
          </a:p>
        </p:txBody>
      </p:sp>
      <p:sp>
        <p:nvSpPr>
          <p:cNvPr id="62" name="Google Shape;62;p1"/>
          <p:cNvSpPr/>
          <p:nvPr/>
        </p:nvSpPr>
        <p:spPr>
          <a:xfrm>
            <a:off x="2470920" y="4645152"/>
            <a:ext cx="9721080" cy="2212848"/>
          </a:xfrm>
          <a:prstGeom prst="rect">
            <a:avLst/>
          </a:prstGeom>
          <a:solidFill>
            <a:srgbClr val="797979">
              <a:alpha val="34117"/>
            </a:srgbClr>
          </a:solidFill>
          <a:ln>
            <a:noFill/>
          </a:ln>
          <a:effectLst>
            <a:outerShdw sx="1000" sy="1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81"/>
              </a:solidFill>
              <a:latin typeface="Lato"/>
              <a:ea typeface="Lato"/>
              <a:cs typeface="Lato"/>
              <a:sym typeface="Lato"/>
            </a:endParaRPr>
          </a:p>
        </p:txBody>
      </p:sp>
      <p:sp>
        <p:nvSpPr>
          <p:cNvPr id="63" name="Google Shape;63;p1"/>
          <p:cNvSpPr txBox="1"/>
          <p:nvPr/>
        </p:nvSpPr>
        <p:spPr>
          <a:xfrm>
            <a:off x="2306192" y="4463672"/>
            <a:ext cx="10050537" cy="328560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pl-PL" sz="2400" b="1" i="0" u="none" strike="noStrike" cap="none">
                <a:solidFill>
                  <a:schemeClr val="dk1"/>
                </a:solidFill>
                <a:latin typeface="Audiowide"/>
                <a:ea typeface="Audiowide"/>
                <a:cs typeface="Audiowide"/>
                <a:sym typeface="Audiowide"/>
              </a:rPr>
              <a:t>Erasmus+ 2024/2025 </a:t>
            </a:r>
            <a:endParaRPr sz="2400" b="0" i="0" u="none" strike="noStrike" cap="none">
              <a:solidFill>
                <a:srgbClr val="000000"/>
              </a:solidFill>
              <a:latin typeface="Audiowide"/>
              <a:ea typeface="Audiowide"/>
              <a:cs typeface="Audiowide"/>
              <a:sym typeface="Audiowide"/>
            </a:endParaRPr>
          </a:p>
          <a:p>
            <a:pPr marL="0" marR="0" lvl="0" indent="0" algn="ctr" rtl="0">
              <a:lnSpc>
                <a:spcPct val="100000"/>
              </a:lnSpc>
              <a:spcBef>
                <a:spcPts val="0"/>
              </a:spcBef>
              <a:spcAft>
                <a:spcPts val="0"/>
              </a:spcAft>
              <a:buNone/>
            </a:pPr>
            <a:r>
              <a:rPr lang="pl-PL" sz="2400" b="0" i="0" u="none" strike="noStrike" cap="none">
                <a:solidFill>
                  <a:schemeClr val="dk1"/>
                </a:solidFill>
                <a:latin typeface="Audiowide"/>
                <a:ea typeface="Audiowide"/>
                <a:cs typeface="Audiowide"/>
                <a:sym typeface="Audiowide"/>
              </a:rPr>
              <a:t>– Information meeting for pre-qualified students</a:t>
            </a:r>
            <a:br>
              <a:rPr lang="pl-PL" sz="2400" b="0" i="0" u="none" strike="noStrike" cap="none">
                <a:solidFill>
                  <a:schemeClr val="dk1"/>
                </a:solidFill>
                <a:latin typeface="Audiowide"/>
                <a:ea typeface="Audiowide"/>
                <a:cs typeface="Audiowide"/>
                <a:sym typeface="Audiowide"/>
              </a:rPr>
            </a:br>
            <a:r>
              <a:rPr lang="pl-PL" sz="2400" b="0" i="0" u="none" strike="noStrike" cap="none">
                <a:solidFill>
                  <a:schemeClr val="dk1"/>
                </a:solidFill>
                <a:latin typeface="Audiowide"/>
                <a:ea typeface="Audiowide"/>
                <a:cs typeface="Audiowide"/>
                <a:sym typeface="Audiowide"/>
              </a:rPr>
              <a:t>Wrocław March, 22 2024</a:t>
            </a:r>
            <a:endParaRPr sz="2400" b="0" i="0" u="none" strike="noStrike" cap="none">
              <a:solidFill>
                <a:srgbClr val="000000"/>
              </a:solidFill>
              <a:latin typeface="Audiowide"/>
              <a:ea typeface="Audiowide"/>
              <a:cs typeface="Audiowide"/>
              <a:sym typeface="Audiowide"/>
            </a:endParaRPr>
          </a:p>
          <a:p>
            <a:pPr marL="0" marR="0" lvl="0" indent="0" algn="l" rtl="0">
              <a:lnSpc>
                <a:spcPct val="100000"/>
              </a:lnSpc>
              <a:spcBef>
                <a:spcPts val="0"/>
              </a:spcBef>
              <a:spcAft>
                <a:spcPts val="0"/>
              </a:spcAft>
              <a:buClr>
                <a:srgbClr val="000000"/>
              </a:buClr>
              <a:buSzPts val="3600"/>
              <a:buFont typeface="Arial"/>
              <a:buNone/>
            </a:pPr>
            <a:r>
              <a:rPr lang="pl-PL" sz="3600" b="1" i="0" u="none" strike="noStrike" cap="none">
                <a:solidFill>
                  <a:schemeClr val="dk1"/>
                </a:solidFill>
                <a:latin typeface="Limelight"/>
                <a:ea typeface="Limelight"/>
                <a:cs typeface="Limelight"/>
                <a:sym typeface="Limelight"/>
              </a:rPr>
              <a:t>         </a:t>
            </a:r>
            <a:endParaRPr sz="1400" b="0" i="0" u="none" strike="noStrike" cap="none">
              <a:solidFill>
                <a:srgbClr val="000000"/>
              </a:solidFill>
              <a:latin typeface="Arial"/>
              <a:ea typeface="Arial"/>
              <a:cs typeface="Arial"/>
              <a:sym typeface="Arial"/>
            </a:endParaRPr>
          </a:p>
        </p:txBody>
      </p:sp>
      <p:pic>
        <p:nvPicPr>
          <p:cNvPr id="64" name="Google Shape;64;p1"/>
          <p:cNvPicPr preferRelativeResize="0"/>
          <p:nvPr/>
        </p:nvPicPr>
        <p:blipFill rotWithShape="1">
          <a:blip r:embed="rId3">
            <a:alphaModFix/>
          </a:blip>
          <a:srcRect/>
          <a:stretch/>
        </p:blipFill>
        <p:spPr>
          <a:xfrm>
            <a:off x="-724831" y="1926644"/>
            <a:ext cx="3833061" cy="2875083"/>
          </a:xfrm>
          <a:prstGeom prst="rect">
            <a:avLst/>
          </a:prstGeom>
          <a:noFill/>
          <a:ln>
            <a:noFill/>
          </a:ln>
        </p:spPr>
      </p:pic>
      <p:pic>
        <p:nvPicPr>
          <p:cNvPr id="65" name="Google Shape;65;p1"/>
          <p:cNvPicPr preferRelativeResize="0"/>
          <p:nvPr/>
        </p:nvPicPr>
        <p:blipFill rotWithShape="1">
          <a:blip r:embed="rId4">
            <a:alphaModFix/>
          </a:blip>
          <a:srcRect/>
          <a:stretch/>
        </p:blipFill>
        <p:spPr>
          <a:xfrm>
            <a:off x="675562" y="125074"/>
            <a:ext cx="1254766" cy="1254766"/>
          </a:xfrm>
          <a:prstGeom prst="rect">
            <a:avLst/>
          </a:prstGeom>
          <a:noFill/>
          <a:ln>
            <a:noFill/>
          </a:ln>
        </p:spPr>
      </p:pic>
      <p:pic>
        <p:nvPicPr>
          <p:cNvPr id="66" name="Google Shape;66;p1"/>
          <p:cNvPicPr preferRelativeResize="0"/>
          <p:nvPr/>
        </p:nvPicPr>
        <p:blipFill rotWithShape="1">
          <a:blip r:embed="rId5">
            <a:alphaModFix/>
          </a:blip>
          <a:srcRect/>
          <a:stretch/>
        </p:blipFill>
        <p:spPr>
          <a:xfrm>
            <a:off x="2470920" y="-1804"/>
            <a:ext cx="9721080" cy="4791164"/>
          </a:xfrm>
          <a:prstGeom prst="rect">
            <a:avLst/>
          </a:prstGeom>
          <a:noFill/>
          <a:ln>
            <a:noFill/>
          </a:ln>
        </p:spPr>
      </p:pic>
      <p:pic>
        <p:nvPicPr>
          <p:cNvPr id="9" name="Obraz 8">
            <a:extLst>
              <a:ext uri="{FF2B5EF4-FFF2-40B4-BE49-F238E27FC236}">
                <a16:creationId xmlns:a16="http://schemas.microsoft.com/office/drawing/2014/main" id="{E066CDBE-8669-4235-9A51-8C9001D4A633}"/>
              </a:ext>
            </a:extLst>
          </p:cNvPr>
          <p:cNvPicPr>
            <a:picLocks noChangeAspect="1"/>
          </p:cNvPicPr>
          <p:nvPr/>
        </p:nvPicPr>
        <p:blipFill>
          <a:blip r:embed="rId6"/>
          <a:stretch>
            <a:fillRect/>
          </a:stretch>
        </p:blipFill>
        <p:spPr>
          <a:xfrm>
            <a:off x="528404" y="5053604"/>
            <a:ext cx="1326590" cy="13959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body" idx="1"/>
          </p:nvPr>
        </p:nvSpPr>
        <p:spPr>
          <a:xfrm>
            <a:off x="2986220" y="1157325"/>
            <a:ext cx="8915400" cy="509905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lt1"/>
              </a:buClr>
              <a:buSzPts val="1100"/>
              <a:buFont typeface="Arial"/>
              <a:buNone/>
            </a:pPr>
            <a:r>
              <a:rPr lang="pl-PL" dirty="0">
                <a:latin typeface="Calibri"/>
                <a:ea typeface="Calibri"/>
                <a:cs typeface="Calibri"/>
                <a:sym typeface="Calibri"/>
              </a:rPr>
              <a:t>▪</a:t>
            </a:r>
            <a:r>
              <a:rPr lang="pl-PL" sz="2000" dirty="0" err="1">
                <a:latin typeface="Calibri"/>
                <a:ea typeface="Calibri"/>
                <a:cs typeface="Calibri"/>
                <a:sym typeface="Calibri"/>
              </a:rPr>
              <a:t>When</a:t>
            </a:r>
            <a:r>
              <a:rPr lang="pl-PL" sz="2000" dirty="0">
                <a:latin typeface="Calibri"/>
                <a:ea typeface="Calibri"/>
                <a:cs typeface="Calibri"/>
                <a:sym typeface="Calibri"/>
              </a:rPr>
              <a:t> travelling with </a:t>
            </a:r>
            <a:r>
              <a:rPr lang="pl-PL" sz="2000" dirty="0" err="1">
                <a:latin typeface="Calibri"/>
                <a:ea typeface="Calibri"/>
                <a:cs typeface="Calibri"/>
                <a:sym typeface="Calibri"/>
              </a:rPr>
              <a:t>environmentally</a:t>
            </a:r>
            <a:r>
              <a:rPr lang="pl-PL" sz="2000" dirty="0">
                <a:latin typeface="Calibri"/>
                <a:ea typeface="Calibri"/>
                <a:cs typeface="Calibri"/>
                <a:sym typeface="Calibri"/>
              </a:rPr>
              <a:t> </a:t>
            </a:r>
            <a:r>
              <a:rPr lang="pl-PL" sz="2000" dirty="0" err="1">
                <a:latin typeface="Calibri"/>
                <a:ea typeface="Calibri"/>
                <a:cs typeface="Calibri"/>
                <a:sym typeface="Calibri"/>
              </a:rPr>
              <a:t>friendly</a:t>
            </a:r>
            <a:r>
              <a:rPr lang="pl-PL" sz="2000" dirty="0">
                <a:latin typeface="Calibri"/>
                <a:ea typeface="Calibri"/>
                <a:cs typeface="Calibri"/>
                <a:sym typeface="Calibri"/>
              </a:rPr>
              <a:t> </a:t>
            </a:r>
            <a:r>
              <a:rPr lang="pl-PL" sz="2000" dirty="0" err="1">
                <a:latin typeface="Calibri"/>
                <a:ea typeface="Calibri"/>
                <a:cs typeface="Calibri"/>
                <a:sym typeface="Calibri"/>
              </a:rPr>
              <a:t>means</a:t>
            </a:r>
            <a:r>
              <a:rPr lang="pl-PL" sz="2000" dirty="0">
                <a:latin typeface="Calibri"/>
                <a:ea typeface="Calibri"/>
                <a:cs typeface="Calibri"/>
                <a:sym typeface="Calibri"/>
              </a:rPr>
              <a:t> of transport (</a:t>
            </a:r>
            <a:r>
              <a:rPr lang="pl-PL" sz="2000" dirty="0" err="1">
                <a:latin typeface="Calibri"/>
                <a:ea typeface="Calibri"/>
                <a:cs typeface="Calibri"/>
                <a:sym typeface="Calibri"/>
              </a:rPr>
              <a:t>bus</a:t>
            </a:r>
            <a:r>
              <a:rPr lang="pl-PL" sz="2000" dirty="0">
                <a:latin typeface="Calibri"/>
                <a:ea typeface="Calibri"/>
                <a:cs typeface="Calibri"/>
                <a:sym typeface="Calibri"/>
              </a:rPr>
              <a:t>, </a:t>
            </a:r>
            <a:r>
              <a:rPr lang="pl-PL" sz="2000" dirty="0" err="1">
                <a:latin typeface="Calibri"/>
                <a:ea typeface="Calibri"/>
                <a:cs typeface="Calibri"/>
                <a:sym typeface="Calibri"/>
              </a:rPr>
              <a:t>train</a:t>
            </a:r>
            <a:r>
              <a:rPr lang="pl-PL" sz="2000" dirty="0">
                <a:latin typeface="Calibri"/>
                <a:ea typeface="Calibri"/>
                <a:cs typeface="Calibri"/>
                <a:sym typeface="Calibri"/>
              </a:rPr>
              <a:t>, carpooling, </a:t>
            </a:r>
            <a:r>
              <a:rPr lang="pl-PL" sz="2000" dirty="0" err="1">
                <a:latin typeface="Calibri"/>
                <a:ea typeface="Calibri"/>
                <a:cs typeface="Calibri"/>
                <a:sym typeface="Calibri"/>
              </a:rPr>
              <a:t>bicycle</a:t>
            </a:r>
            <a:r>
              <a:rPr lang="pl-PL" sz="2000" dirty="0">
                <a:latin typeface="Calibri"/>
                <a:ea typeface="Calibri"/>
                <a:cs typeface="Calibri"/>
                <a:sym typeface="Calibri"/>
              </a:rPr>
              <a:t>)</a:t>
            </a:r>
            <a:endParaRPr sz="2000" dirty="0">
              <a:latin typeface="Calibri"/>
              <a:ea typeface="Calibri"/>
              <a:cs typeface="Calibri"/>
              <a:sym typeface="Calibri"/>
            </a:endParaRPr>
          </a:p>
          <a:p>
            <a:pPr marL="0" lvl="0" indent="0" algn="l" rtl="0">
              <a:lnSpc>
                <a:spcPct val="115000"/>
              </a:lnSpc>
              <a:spcBef>
                <a:spcPts val="600"/>
              </a:spcBef>
              <a:spcAft>
                <a:spcPts val="0"/>
              </a:spcAft>
              <a:buClr>
                <a:schemeClr val="lt1"/>
              </a:buClr>
              <a:buSzPts val="1100"/>
              <a:buFont typeface="Arial"/>
              <a:buNone/>
            </a:pPr>
            <a:r>
              <a:rPr lang="pl-PL" dirty="0">
                <a:latin typeface="Calibri"/>
                <a:ea typeface="Calibri"/>
                <a:cs typeface="Calibri"/>
                <a:sym typeface="Calibri"/>
              </a:rPr>
              <a:t>▪</a:t>
            </a:r>
            <a:r>
              <a:rPr lang="pl-PL" sz="2000" dirty="0" err="1">
                <a:latin typeface="Calibri"/>
                <a:ea typeface="Calibri"/>
                <a:cs typeface="Calibri"/>
                <a:sym typeface="Calibri"/>
              </a:rPr>
              <a:t>Individual</a:t>
            </a:r>
            <a:r>
              <a:rPr lang="pl-PL" sz="2000" dirty="0">
                <a:latin typeface="Calibri"/>
                <a:ea typeface="Calibri"/>
                <a:cs typeface="Calibri"/>
                <a:sym typeface="Calibri"/>
              </a:rPr>
              <a:t> </a:t>
            </a:r>
            <a:r>
              <a:rPr lang="pl-PL" sz="2000" dirty="0" err="1">
                <a:latin typeface="Calibri"/>
                <a:ea typeface="Calibri"/>
                <a:cs typeface="Calibri"/>
                <a:sym typeface="Calibri"/>
              </a:rPr>
              <a:t>support</a:t>
            </a:r>
            <a:r>
              <a:rPr lang="pl-PL" sz="2000" dirty="0">
                <a:latin typeface="Calibri"/>
                <a:ea typeface="Calibri"/>
                <a:cs typeface="Calibri"/>
                <a:sym typeface="Calibri"/>
              </a:rPr>
              <a:t> for </a:t>
            </a:r>
            <a:r>
              <a:rPr lang="pl-PL" sz="2000" dirty="0" err="1">
                <a:latin typeface="Calibri"/>
                <a:ea typeface="Calibri"/>
                <a:cs typeface="Calibri"/>
                <a:sym typeface="Calibri"/>
              </a:rPr>
              <a:t>living</a:t>
            </a:r>
            <a:r>
              <a:rPr lang="pl-PL" sz="2000" dirty="0">
                <a:latin typeface="Calibri"/>
                <a:ea typeface="Calibri"/>
                <a:cs typeface="Calibri"/>
                <a:sym typeface="Calibri"/>
              </a:rPr>
              <a:t> </a:t>
            </a:r>
            <a:r>
              <a:rPr lang="pl-PL" sz="2000" dirty="0" err="1">
                <a:latin typeface="Calibri"/>
                <a:ea typeface="Calibri"/>
                <a:cs typeface="Calibri"/>
                <a:sym typeface="Calibri"/>
              </a:rPr>
              <a:t>expenses</a:t>
            </a:r>
            <a:r>
              <a:rPr lang="pl-PL" sz="2000" dirty="0">
                <a:latin typeface="Calibri"/>
                <a:ea typeface="Calibri"/>
                <a:cs typeface="Calibri"/>
                <a:sym typeface="Calibri"/>
              </a:rPr>
              <a:t> - </a:t>
            </a:r>
            <a:r>
              <a:rPr lang="pl-PL" sz="2000" b="1" dirty="0" err="1">
                <a:latin typeface="Calibri"/>
                <a:ea typeface="Calibri"/>
                <a:cs typeface="Calibri"/>
                <a:sym typeface="Calibri"/>
              </a:rPr>
              <a:t>possible</a:t>
            </a:r>
            <a:r>
              <a:rPr lang="pl-PL" sz="2000" b="1" dirty="0">
                <a:latin typeface="Calibri"/>
                <a:ea typeface="Calibri"/>
                <a:cs typeface="Calibri"/>
                <a:sym typeface="Calibri"/>
              </a:rPr>
              <a:t> for 4 </a:t>
            </a:r>
            <a:r>
              <a:rPr lang="pl-PL" sz="2000" b="1" dirty="0" err="1">
                <a:latin typeface="Calibri"/>
                <a:ea typeface="Calibri"/>
                <a:cs typeface="Calibri"/>
                <a:sym typeface="Calibri"/>
              </a:rPr>
              <a:t>additional</a:t>
            </a:r>
            <a:r>
              <a:rPr lang="pl-PL" sz="2000" b="1" dirty="0">
                <a:latin typeface="Calibri"/>
                <a:ea typeface="Calibri"/>
                <a:cs typeface="Calibri"/>
                <a:sym typeface="Calibri"/>
              </a:rPr>
              <a:t> </a:t>
            </a:r>
            <a:r>
              <a:rPr lang="pl-PL" sz="2000" b="1" dirty="0" err="1">
                <a:latin typeface="Calibri"/>
                <a:ea typeface="Calibri"/>
                <a:cs typeface="Calibri"/>
                <a:sym typeface="Calibri"/>
              </a:rPr>
              <a:t>days</a:t>
            </a:r>
            <a:r>
              <a:rPr lang="pl-PL" sz="2000" b="1" dirty="0">
                <a:latin typeface="Calibri"/>
                <a:ea typeface="Calibri"/>
                <a:cs typeface="Calibri"/>
                <a:sym typeface="Calibri"/>
              </a:rPr>
              <a:t> of </a:t>
            </a:r>
            <a:r>
              <a:rPr lang="pl-PL" sz="2000" b="1" dirty="0" err="1">
                <a:latin typeface="Calibri"/>
                <a:ea typeface="Calibri"/>
                <a:cs typeface="Calibri"/>
                <a:sym typeface="Calibri"/>
              </a:rPr>
              <a:t>travel</a:t>
            </a:r>
            <a:endParaRPr sz="2000" b="1" dirty="0">
              <a:latin typeface="Calibri"/>
              <a:ea typeface="Calibri"/>
              <a:cs typeface="Calibri"/>
              <a:sym typeface="Calibri"/>
            </a:endParaRPr>
          </a:p>
          <a:p>
            <a:pPr marL="0" lvl="0" indent="0" algn="l" rtl="0">
              <a:lnSpc>
                <a:spcPct val="115000"/>
              </a:lnSpc>
              <a:spcBef>
                <a:spcPts val="600"/>
              </a:spcBef>
              <a:spcAft>
                <a:spcPts val="0"/>
              </a:spcAft>
              <a:buClr>
                <a:schemeClr val="lt1"/>
              </a:buClr>
              <a:buSzPts val="1100"/>
              <a:buFont typeface="Arial"/>
              <a:buNone/>
            </a:pPr>
            <a:r>
              <a:rPr lang="pl-PL" dirty="0">
                <a:latin typeface="Calibri"/>
                <a:ea typeface="Calibri"/>
                <a:cs typeface="Calibri"/>
                <a:sym typeface="Calibri"/>
              </a:rPr>
              <a:t>▪</a:t>
            </a:r>
            <a:r>
              <a:rPr lang="pl-PL" sz="2000" b="1" dirty="0">
                <a:latin typeface="Calibri"/>
                <a:ea typeface="Calibri"/>
                <a:cs typeface="Calibri"/>
                <a:sym typeface="Calibri"/>
              </a:rPr>
              <a:t>EUR 50 </a:t>
            </a:r>
            <a:r>
              <a:rPr lang="pl-PL" sz="2000" dirty="0">
                <a:latin typeface="Calibri"/>
                <a:ea typeface="Calibri"/>
                <a:cs typeface="Calibri"/>
                <a:sym typeface="Calibri"/>
              </a:rPr>
              <a:t>for </a:t>
            </a:r>
            <a:r>
              <a:rPr lang="pl-PL" sz="2000" dirty="0" err="1">
                <a:latin typeface="Calibri"/>
                <a:ea typeface="Calibri"/>
                <a:cs typeface="Calibri"/>
                <a:sym typeface="Calibri"/>
              </a:rPr>
              <a:t>meeting</a:t>
            </a:r>
            <a:r>
              <a:rPr lang="pl-PL" sz="2000" dirty="0">
                <a:latin typeface="Calibri"/>
                <a:ea typeface="Calibri"/>
                <a:cs typeface="Calibri"/>
                <a:sym typeface="Calibri"/>
              </a:rPr>
              <a:t> the </a:t>
            </a:r>
            <a:r>
              <a:rPr lang="pl-PL" sz="2000" dirty="0" err="1">
                <a:latin typeface="Calibri"/>
                <a:ea typeface="Calibri"/>
                <a:cs typeface="Calibri"/>
                <a:sym typeface="Calibri"/>
              </a:rPr>
              <a:t>requirements</a:t>
            </a:r>
            <a:r>
              <a:rPr lang="pl-PL" sz="2000" dirty="0">
                <a:latin typeface="Calibri"/>
                <a:ea typeface="Calibri"/>
                <a:cs typeface="Calibri"/>
                <a:sym typeface="Calibri"/>
              </a:rPr>
              <a:t> </a:t>
            </a:r>
            <a:r>
              <a:rPr lang="pl-PL" sz="2000" dirty="0" err="1">
                <a:latin typeface="Calibri"/>
                <a:ea typeface="Calibri"/>
                <a:cs typeface="Calibri"/>
                <a:sym typeface="Calibri"/>
              </a:rPr>
              <a:t>related</a:t>
            </a:r>
            <a:r>
              <a:rPr lang="pl-PL" sz="2000" dirty="0">
                <a:latin typeface="Calibri"/>
                <a:ea typeface="Calibri"/>
                <a:cs typeface="Calibri"/>
                <a:sym typeface="Calibri"/>
              </a:rPr>
              <a:t> to</a:t>
            </a:r>
            <a:r>
              <a:rPr lang="pl-PL" sz="2000" b="1" dirty="0">
                <a:latin typeface="Calibri"/>
                <a:ea typeface="Calibri"/>
                <a:cs typeface="Calibri"/>
                <a:sym typeface="Calibri"/>
              </a:rPr>
              <a:t> </a:t>
            </a:r>
            <a:r>
              <a:rPr lang="pl-PL" sz="2000" dirty="0">
                <a:latin typeface="Calibri"/>
                <a:ea typeface="Calibri"/>
                <a:cs typeface="Calibri"/>
                <a:sym typeface="Calibri"/>
              </a:rPr>
              <a:t>„</a:t>
            </a:r>
            <a:r>
              <a:rPr lang="pl-PL" sz="2000" dirty="0" err="1">
                <a:latin typeface="Calibri"/>
                <a:ea typeface="Calibri"/>
                <a:cs typeface="Calibri"/>
                <a:sym typeface="Calibri"/>
              </a:rPr>
              <a:t>green</a:t>
            </a:r>
            <a:r>
              <a:rPr lang="pl-PL" sz="2000" dirty="0">
                <a:latin typeface="Calibri"/>
                <a:ea typeface="Calibri"/>
                <a:cs typeface="Calibri"/>
                <a:sym typeface="Calibri"/>
              </a:rPr>
              <a:t> </a:t>
            </a:r>
            <a:r>
              <a:rPr lang="pl-PL" sz="2000" dirty="0" err="1">
                <a:latin typeface="Calibri"/>
                <a:ea typeface="Calibri"/>
                <a:cs typeface="Calibri"/>
                <a:sym typeface="Calibri"/>
              </a:rPr>
              <a:t>travel</a:t>
            </a:r>
            <a:r>
              <a:rPr lang="pl-PL" sz="2000" dirty="0">
                <a:latin typeface="Calibri"/>
                <a:ea typeface="Calibri"/>
                <a:cs typeface="Calibri"/>
                <a:sym typeface="Calibri"/>
              </a:rPr>
              <a:t>”</a:t>
            </a:r>
            <a:endParaRPr sz="2000" dirty="0">
              <a:latin typeface="Calibri"/>
              <a:ea typeface="Calibri"/>
              <a:cs typeface="Calibri"/>
              <a:sym typeface="Calibri"/>
            </a:endParaRPr>
          </a:p>
          <a:p>
            <a:pPr marL="0" lvl="0" indent="0" algn="l" rtl="0">
              <a:lnSpc>
                <a:spcPct val="115000"/>
              </a:lnSpc>
              <a:spcBef>
                <a:spcPts val="600"/>
              </a:spcBef>
              <a:spcAft>
                <a:spcPts val="0"/>
              </a:spcAft>
              <a:buClr>
                <a:schemeClr val="lt1"/>
              </a:buClr>
              <a:buSzPts val="1100"/>
              <a:buFont typeface="Arial"/>
              <a:buNone/>
            </a:pPr>
            <a:r>
              <a:rPr lang="pl-PL" sz="2000" b="1" dirty="0">
                <a:solidFill>
                  <a:srgbClr val="FF0000"/>
                </a:solidFill>
                <a:latin typeface="Calibri"/>
                <a:ea typeface="Calibri"/>
                <a:cs typeface="Calibri"/>
                <a:sym typeface="Calibri"/>
              </a:rPr>
              <a:t>NOTE:</a:t>
            </a:r>
            <a:r>
              <a:rPr lang="pl-PL" sz="2000" dirty="0">
                <a:latin typeface="Calibri"/>
                <a:ea typeface="Calibri"/>
                <a:cs typeface="Calibri"/>
                <a:sym typeface="Calibri"/>
              </a:rPr>
              <a:t> </a:t>
            </a:r>
            <a:r>
              <a:rPr lang="pl-PL" sz="2000" dirty="0" err="1">
                <a:latin typeface="Calibri"/>
                <a:ea typeface="Calibri"/>
                <a:cs typeface="Calibri"/>
                <a:sym typeface="Calibri"/>
              </a:rPr>
              <a:t>travel</a:t>
            </a:r>
            <a:r>
              <a:rPr lang="pl-PL" sz="2000" dirty="0">
                <a:latin typeface="Calibri"/>
                <a:ea typeface="Calibri"/>
                <a:cs typeface="Calibri"/>
                <a:sym typeface="Calibri"/>
              </a:rPr>
              <a:t> </a:t>
            </a:r>
            <a:r>
              <a:rPr lang="pl-PL" sz="2000" dirty="0" err="1">
                <a:latin typeface="Calibri"/>
                <a:ea typeface="Calibri"/>
                <a:cs typeface="Calibri"/>
                <a:sym typeface="Calibri"/>
              </a:rPr>
              <a:t>days</a:t>
            </a:r>
            <a:r>
              <a:rPr lang="pl-PL" sz="2000" dirty="0">
                <a:latin typeface="Calibri"/>
                <a:ea typeface="Calibri"/>
                <a:cs typeface="Calibri"/>
                <a:sym typeface="Calibri"/>
              </a:rPr>
              <a:t> </a:t>
            </a:r>
            <a:r>
              <a:rPr lang="pl-PL" sz="2000" dirty="0" err="1">
                <a:latin typeface="Calibri"/>
                <a:ea typeface="Calibri"/>
                <a:cs typeface="Calibri"/>
                <a:sym typeface="Calibri"/>
              </a:rPr>
              <a:t>cannot</a:t>
            </a:r>
            <a:r>
              <a:rPr lang="pl-PL" sz="2000" dirty="0">
                <a:latin typeface="Calibri"/>
                <a:ea typeface="Calibri"/>
                <a:cs typeface="Calibri"/>
                <a:sym typeface="Calibri"/>
              </a:rPr>
              <a:t> </a:t>
            </a:r>
            <a:r>
              <a:rPr lang="pl-PL" sz="2000" dirty="0" err="1">
                <a:latin typeface="Calibri"/>
                <a:ea typeface="Calibri"/>
                <a:cs typeface="Calibri"/>
                <a:sym typeface="Calibri"/>
              </a:rPr>
              <a:t>take</a:t>
            </a:r>
            <a:r>
              <a:rPr lang="pl-PL" sz="2000" dirty="0">
                <a:latin typeface="Calibri"/>
                <a:ea typeface="Calibri"/>
                <a:cs typeface="Calibri"/>
                <a:sym typeface="Calibri"/>
              </a:rPr>
              <a:t> place </a:t>
            </a:r>
            <a:r>
              <a:rPr lang="pl-PL" sz="2000" dirty="0" err="1">
                <a:latin typeface="Calibri"/>
                <a:ea typeface="Calibri"/>
                <a:cs typeface="Calibri"/>
                <a:sym typeface="Calibri"/>
              </a:rPr>
              <a:t>during</a:t>
            </a:r>
            <a:r>
              <a:rPr lang="pl-PL" sz="2000" dirty="0">
                <a:latin typeface="Calibri"/>
                <a:ea typeface="Calibri"/>
                <a:cs typeface="Calibri"/>
                <a:sym typeface="Calibri"/>
              </a:rPr>
              <a:t> the </a:t>
            </a:r>
            <a:r>
              <a:rPr lang="pl-PL" sz="2000" dirty="0" err="1">
                <a:latin typeface="Calibri"/>
                <a:ea typeface="Calibri"/>
                <a:cs typeface="Calibri"/>
                <a:sym typeface="Calibri"/>
              </a:rPr>
              <a:t>mobility</a:t>
            </a:r>
            <a:r>
              <a:rPr lang="pl-PL" sz="2000" dirty="0">
                <a:latin typeface="Calibri"/>
                <a:ea typeface="Calibri"/>
                <a:cs typeface="Calibri"/>
                <a:sym typeface="Calibri"/>
              </a:rPr>
              <a:t> period</a:t>
            </a:r>
            <a:endParaRPr sz="2000" dirty="0">
              <a:latin typeface="Calibri"/>
              <a:ea typeface="Calibri"/>
              <a:cs typeface="Calibri"/>
              <a:sym typeface="Calibri"/>
            </a:endParaRPr>
          </a:p>
          <a:p>
            <a:pPr marL="0" lvl="0" indent="0" algn="l" rtl="0">
              <a:lnSpc>
                <a:spcPct val="100000"/>
              </a:lnSpc>
              <a:spcBef>
                <a:spcPts val="560"/>
              </a:spcBef>
              <a:spcAft>
                <a:spcPts val="0"/>
              </a:spcAft>
              <a:buClr>
                <a:srgbClr val="FFC000"/>
              </a:buClr>
              <a:buSzPts val="2800"/>
              <a:buNone/>
            </a:pPr>
            <a:endParaRPr sz="1800" dirty="0">
              <a:solidFill>
                <a:srgbClr val="000000"/>
              </a:solidFill>
              <a:latin typeface="Times New Roman"/>
              <a:ea typeface="Times New Roman"/>
              <a:cs typeface="Times New Roman"/>
              <a:sym typeface="Times New Roman"/>
            </a:endParaRPr>
          </a:p>
          <a:p>
            <a:pPr marL="342900" lvl="0" indent="-215900" algn="just" rtl="0">
              <a:lnSpc>
                <a:spcPct val="100000"/>
              </a:lnSpc>
              <a:spcBef>
                <a:spcPts val="0"/>
              </a:spcBef>
              <a:spcAft>
                <a:spcPts val="0"/>
              </a:spcAft>
              <a:buClr>
                <a:srgbClr val="000000"/>
              </a:buClr>
              <a:buSzPts val="2000"/>
              <a:buFont typeface="Noto Sans Symbols"/>
              <a:buNone/>
            </a:pPr>
            <a:endParaRPr sz="1400" dirty="0">
              <a:solidFill>
                <a:srgbClr val="000000"/>
              </a:solidFill>
              <a:latin typeface="Arial"/>
              <a:ea typeface="Arial"/>
              <a:cs typeface="Arial"/>
              <a:sym typeface="Arial"/>
            </a:endParaRPr>
          </a:p>
          <a:p>
            <a:pPr marL="457200" lvl="0" indent="-279400" algn="l" rtl="0">
              <a:lnSpc>
                <a:spcPct val="90000"/>
              </a:lnSpc>
              <a:spcBef>
                <a:spcPts val="1000"/>
              </a:spcBef>
              <a:spcAft>
                <a:spcPts val="0"/>
              </a:spcAft>
              <a:buClr>
                <a:schemeClr val="lt1"/>
              </a:buClr>
              <a:buSzPts val="2800"/>
              <a:buFont typeface="Noto Sans Symbols"/>
              <a:buNone/>
            </a:pPr>
            <a:endParaRPr dirty="0"/>
          </a:p>
        </p:txBody>
      </p:sp>
      <p:sp>
        <p:nvSpPr>
          <p:cNvPr id="143" name="Google Shape;143;p14"/>
          <p:cNvSpPr/>
          <p:nvPr/>
        </p:nvSpPr>
        <p:spPr>
          <a:xfrm>
            <a:off x="1786051" y="33720"/>
            <a:ext cx="354776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3200"/>
              <a:buFont typeface="Audiowide"/>
              <a:buNone/>
            </a:pPr>
            <a:r>
              <a:rPr lang="pl-PL" sz="2400" b="1" i="0" u="none" strike="noStrike" cap="none">
                <a:solidFill>
                  <a:srgbClr val="8DA2CD"/>
                </a:solidFill>
                <a:latin typeface="Audiowide"/>
                <a:ea typeface="Audiowide"/>
                <a:cs typeface="Audiowide"/>
                <a:sym typeface="Audiowide"/>
              </a:rPr>
              <a:t>„Green Travel”</a:t>
            </a:r>
            <a:endParaRPr sz="2400" b="0" i="0" u="none" strike="noStrike" cap="none">
              <a:solidFill>
                <a:srgbClr val="8DA2CD"/>
              </a:solidFill>
              <a:latin typeface="Audiowide"/>
              <a:ea typeface="Audiowide"/>
              <a:cs typeface="Audiowide"/>
              <a:sym typeface="Audiowide"/>
            </a:endParaRPr>
          </a:p>
        </p:txBody>
      </p:sp>
      <p:pic>
        <p:nvPicPr>
          <p:cNvPr id="144" name="Google Shape;144;p14"/>
          <p:cNvPicPr preferRelativeResize="0"/>
          <p:nvPr/>
        </p:nvPicPr>
        <p:blipFill rotWithShape="1">
          <a:blip r:embed="rId3">
            <a:alphaModFix/>
          </a:blip>
          <a:srcRect/>
          <a:stretch/>
        </p:blipFill>
        <p:spPr>
          <a:xfrm>
            <a:off x="200417" y="75528"/>
            <a:ext cx="1432437" cy="2144389"/>
          </a:xfrm>
          <a:prstGeom prst="rect">
            <a:avLst/>
          </a:prstGeom>
          <a:noFill/>
          <a:ln>
            <a:noFill/>
          </a:ln>
        </p:spPr>
      </p:pic>
      <p:pic>
        <p:nvPicPr>
          <p:cNvPr id="145" name="Google Shape;145;p14"/>
          <p:cNvPicPr preferRelativeResize="0"/>
          <p:nvPr/>
        </p:nvPicPr>
        <p:blipFill rotWithShape="1">
          <a:blip r:embed="rId4">
            <a:alphaModFix/>
          </a:blip>
          <a:srcRect/>
          <a:stretch/>
        </p:blipFill>
        <p:spPr>
          <a:xfrm>
            <a:off x="200417" y="1973555"/>
            <a:ext cx="2518983" cy="1679322"/>
          </a:xfrm>
          <a:prstGeom prst="rect">
            <a:avLst/>
          </a:prstGeom>
          <a:noFill/>
          <a:ln>
            <a:noFill/>
          </a:ln>
        </p:spPr>
      </p:pic>
      <p:pic>
        <p:nvPicPr>
          <p:cNvPr id="146" name="Google Shape;146;p14"/>
          <p:cNvPicPr preferRelativeResize="0"/>
          <p:nvPr/>
        </p:nvPicPr>
        <p:blipFill rotWithShape="1">
          <a:blip r:embed="rId5">
            <a:alphaModFix/>
          </a:blip>
          <a:srcRect/>
          <a:stretch/>
        </p:blipFill>
        <p:spPr>
          <a:xfrm>
            <a:off x="178818" y="3303244"/>
            <a:ext cx="1526312" cy="2289468"/>
          </a:xfrm>
          <a:prstGeom prst="rect">
            <a:avLst/>
          </a:prstGeom>
          <a:noFill/>
          <a:ln>
            <a:noFill/>
          </a:ln>
        </p:spPr>
      </p:pic>
      <p:pic>
        <p:nvPicPr>
          <p:cNvPr id="147" name="Google Shape;147;p14"/>
          <p:cNvPicPr preferRelativeResize="0"/>
          <p:nvPr/>
        </p:nvPicPr>
        <p:blipFill rotWithShape="1">
          <a:blip r:embed="rId6">
            <a:alphaModFix/>
          </a:blip>
          <a:srcRect/>
          <a:stretch/>
        </p:blipFill>
        <p:spPr>
          <a:xfrm>
            <a:off x="1459908" y="4579294"/>
            <a:ext cx="1295480" cy="1943219"/>
          </a:xfrm>
          <a:prstGeom prst="rect">
            <a:avLst/>
          </a:prstGeom>
          <a:noFill/>
          <a:ln>
            <a:noFill/>
          </a:ln>
        </p:spPr>
      </p:pic>
      <p:pic>
        <p:nvPicPr>
          <p:cNvPr id="148" name="Google Shape;148;p14"/>
          <p:cNvPicPr preferRelativeResize="0"/>
          <p:nvPr/>
        </p:nvPicPr>
        <p:blipFill>
          <a:blip r:embed="rId7">
            <a:alphaModFix/>
          </a:blip>
          <a:stretch>
            <a:fillRect/>
          </a:stretch>
        </p:blipFill>
        <p:spPr>
          <a:xfrm>
            <a:off x="10796350" y="5486220"/>
            <a:ext cx="1179300" cy="1196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9"/>
          <p:cNvSpPr txBox="1">
            <a:spLocks noGrp="1"/>
          </p:cNvSpPr>
          <p:nvPr>
            <p:ph type="title"/>
          </p:nvPr>
        </p:nvSpPr>
        <p:spPr>
          <a:xfrm>
            <a:off x="295121" y="-105096"/>
            <a:ext cx="9051600" cy="114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CC9D8"/>
              </a:buClr>
              <a:buSzPts val="4000"/>
              <a:buFont typeface="Audiowide"/>
              <a:buNone/>
            </a:pPr>
            <a:br>
              <a:rPr lang="pl-PL" sz="3200" b="1">
                <a:solidFill>
                  <a:srgbClr val="2B6CA7"/>
                </a:solidFill>
                <a:latin typeface="Audiowide"/>
                <a:ea typeface="Audiowide"/>
                <a:cs typeface="Audiowide"/>
                <a:sym typeface="Audiowide"/>
              </a:rPr>
            </a:br>
            <a:r>
              <a:rPr lang="pl-PL" sz="2400" b="1">
                <a:solidFill>
                  <a:srgbClr val="8DA2CD"/>
                </a:solidFill>
                <a:latin typeface="Audiowide"/>
                <a:ea typeface="Audiowide"/>
                <a:cs typeface="Audiowide"/>
                <a:sym typeface="Audiowide"/>
              </a:rPr>
              <a:t>Other funding opportunities</a:t>
            </a:r>
            <a:br>
              <a:rPr lang="pl-PL" sz="3200"/>
            </a:br>
            <a:endParaRPr sz="3200" b="1">
              <a:latin typeface="Audiowide"/>
              <a:ea typeface="Audiowide"/>
              <a:cs typeface="Audiowide"/>
              <a:sym typeface="Audiowide"/>
            </a:endParaRPr>
          </a:p>
        </p:txBody>
      </p:sp>
      <p:sp>
        <p:nvSpPr>
          <p:cNvPr id="154" name="Google Shape;154;p9"/>
          <p:cNvSpPr txBox="1">
            <a:spLocks noGrp="1"/>
          </p:cNvSpPr>
          <p:nvPr>
            <p:ph type="body" idx="1"/>
          </p:nvPr>
        </p:nvSpPr>
        <p:spPr>
          <a:xfrm>
            <a:off x="2383410" y="895865"/>
            <a:ext cx="9808589" cy="5832389"/>
          </a:xfrm>
          <a:prstGeom prst="rect">
            <a:avLst/>
          </a:prstGeom>
          <a:noFill/>
          <a:ln>
            <a:noFill/>
          </a:ln>
        </p:spPr>
        <p:txBody>
          <a:bodyPr spcFirstLastPara="1" wrap="square" lIns="91425" tIns="45700" rIns="91425" bIns="45700" anchor="t" anchorCtr="0">
            <a:noAutofit/>
          </a:bodyPr>
          <a:lstStyle/>
          <a:p>
            <a:pPr marL="457200" lvl="0" indent="0" algn="just" rtl="0">
              <a:lnSpc>
                <a:spcPct val="90000"/>
              </a:lnSpc>
              <a:spcBef>
                <a:spcPts val="1000"/>
              </a:spcBef>
              <a:spcAft>
                <a:spcPts val="0"/>
              </a:spcAft>
              <a:buSzPts val="3027"/>
              <a:buNone/>
            </a:pPr>
            <a:r>
              <a:rPr lang="pl-PL" sz="1400" dirty="0" err="1">
                <a:latin typeface="Times New Roman"/>
                <a:ea typeface="Times New Roman"/>
                <a:cs typeface="Times New Roman"/>
                <a:sym typeface="Times New Roman"/>
              </a:rPr>
              <a:t>Additional</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scholarships</a:t>
            </a:r>
            <a:r>
              <a:rPr lang="pl-PL" sz="1400" dirty="0">
                <a:latin typeface="Times New Roman"/>
                <a:ea typeface="Times New Roman"/>
                <a:cs typeface="Times New Roman"/>
                <a:sym typeface="Times New Roman"/>
              </a:rPr>
              <a:t> from the </a:t>
            </a:r>
            <a:r>
              <a:rPr lang="pl-PL" sz="1400" dirty="0" err="1">
                <a:latin typeface="Times New Roman"/>
                <a:ea typeface="Times New Roman"/>
                <a:cs typeface="Times New Roman"/>
                <a:sym typeface="Times New Roman"/>
              </a:rPr>
              <a:t>Wroclaw</a:t>
            </a:r>
            <a:r>
              <a:rPr lang="pl-PL" sz="1400" dirty="0">
                <a:latin typeface="Times New Roman"/>
                <a:ea typeface="Times New Roman"/>
                <a:cs typeface="Times New Roman"/>
                <a:sym typeface="Times New Roman"/>
              </a:rPr>
              <a:t> City </a:t>
            </a:r>
            <a:r>
              <a:rPr lang="pl-PL" sz="1400" dirty="0" err="1">
                <a:latin typeface="Times New Roman"/>
                <a:ea typeface="Times New Roman"/>
                <a:cs typeface="Times New Roman"/>
                <a:sym typeface="Times New Roman"/>
              </a:rPr>
              <a:t>Council-information</a:t>
            </a:r>
            <a:r>
              <a:rPr lang="pl-PL" sz="1400" dirty="0">
                <a:latin typeface="Times New Roman"/>
                <a:ea typeface="Times New Roman"/>
                <a:cs typeface="Times New Roman"/>
                <a:sym typeface="Times New Roman"/>
              </a:rPr>
              <a:t> on the </a:t>
            </a:r>
            <a:r>
              <a:rPr lang="pl-PL" sz="1400" dirty="0" err="1">
                <a:latin typeface="Times New Roman"/>
                <a:ea typeface="Times New Roman"/>
                <a:cs typeface="Times New Roman"/>
                <a:sym typeface="Times New Roman"/>
              </a:rPr>
              <a:t>website</a:t>
            </a:r>
            <a:r>
              <a:rPr lang="pl-PL" sz="1400" dirty="0">
                <a:latin typeface="Times New Roman"/>
                <a:ea typeface="Times New Roman"/>
                <a:cs typeface="Times New Roman"/>
                <a:sym typeface="Times New Roman"/>
              </a:rPr>
              <a:t> of the </a:t>
            </a:r>
            <a:r>
              <a:rPr lang="pl-PL" sz="1400" dirty="0" err="1">
                <a:latin typeface="Times New Roman"/>
                <a:ea typeface="Times New Roman"/>
                <a:cs typeface="Times New Roman"/>
                <a:sym typeface="Times New Roman"/>
              </a:rPr>
              <a:t>Wroclaw</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Academic</a:t>
            </a:r>
            <a:r>
              <a:rPr lang="pl-PL" sz="1400" dirty="0">
                <a:latin typeface="Times New Roman"/>
                <a:ea typeface="Times New Roman"/>
                <a:cs typeface="Times New Roman"/>
                <a:sym typeface="Times New Roman"/>
              </a:rPr>
              <a:t> Center</a:t>
            </a:r>
            <a:endParaRPr sz="1400" dirty="0"/>
          </a:p>
          <a:p>
            <a:pPr marL="457200" marR="0" lvl="0" indent="-228600" algn="l" rtl="0">
              <a:lnSpc>
                <a:spcPct val="90000"/>
              </a:lnSpc>
              <a:spcBef>
                <a:spcPts val="1000"/>
              </a:spcBef>
              <a:spcAft>
                <a:spcPts val="0"/>
              </a:spcAft>
              <a:buClr>
                <a:schemeClr val="lt1"/>
              </a:buClr>
              <a:buSzPts val="3027"/>
              <a:buFont typeface="Lato"/>
              <a:buNone/>
            </a:pPr>
            <a:endParaRPr sz="1400" dirty="0">
              <a:latin typeface="Times New Roman"/>
              <a:ea typeface="Times New Roman"/>
              <a:cs typeface="Times New Roman"/>
              <a:sym typeface="Times New Roman"/>
            </a:endParaRPr>
          </a:p>
          <a:p>
            <a:pPr marL="457200" marR="0" lvl="0" indent="-228600" algn="l" rtl="0">
              <a:lnSpc>
                <a:spcPct val="90000"/>
              </a:lnSpc>
              <a:spcBef>
                <a:spcPts val="1000"/>
              </a:spcBef>
              <a:spcAft>
                <a:spcPts val="0"/>
              </a:spcAft>
              <a:buClr>
                <a:schemeClr val="lt1"/>
              </a:buClr>
              <a:buSzPts val="3027"/>
              <a:buFont typeface="Lato"/>
              <a:buNone/>
            </a:pPr>
            <a:endParaRPr sz="1400" dirty="0">
              <a:latin typeface="Times New Roman"/>
              <a:ea typeface="Times New Roman"/>
              <a:cs typeface="Times New Roman"/>
              <a:sym typeface="Times New Roman"/>
            </a:endParaRPr>
          </a:p>
          <a:p>
            <a:pPr marL="457200" lvl="0" indent="0" algn="just" rtl="0">
              <a:lnSpc>
                <a:spcPct val="90000"/>
              </a:lnSpc>
              <a:spcBef>
                <a:spcPts val="1000"/>
              </a:spcBef>
              <a:spcAft>
                <a:spcPts val="0"/>
              </a:spcAft>
              <a:buSzPts val="3027"/>
              <a:buNone/>
            </a:pPr>
            <a:endParaRPr sz="1400" b="1" dirty="0">
              <a:latin typeface="Times New Roman"/>
              <a:ea typeface="Times New Roman"/>
              <a:cs typeface="Times New Roman"/>
              <a:sym typeface="Times New Roman"/>
            </a:endParaRPr>
          </a:p>
          <a:p>
            <a:pPr marL="457200" lvl="0" indent="0" algn="just" rtl="0">
              <a:lnSpc>
                <a:spcPct val="90000"/>
              </a:lnSpc>
              <a:spcBef>
                <a:spcPts val="1000"/>
              </a:spcBef>
              <a:spcAft>
                <a:spcPts val="0"/>
              </a:spcAft>
              <a:buSzPts val="3027"/>
              <a:buNone/>
            </a:pPr>
            <a:endParaRPr sz="1400" b="1" dirty="0">
              <a:latin typeface="Times New Roman"/>
              <a:ea typeface="Times New Roman"/>
              <a:cs typeface="Times New Roman"/>
              <a:sym typeface="Times New Roman"/>
            </a:endParaRPr>
          </a:p>
          <a:p>
            <a:pPr marL="0" lvl="0" indent="0" algn="just" rtl="0">
              <a:lnSpc>
                <a:spcPct val="90000"/>
              </a:lnSpc>
              <a:spcBef>
                <a:spcPts val="1000"/>
              </a:spcBef>
              <a:spcAft>
                <a:spcPts val="0"/>
              </a:spcAft>
              <a:buSzPts val="3027"/>
              <a:buNone/>
            </a:pPr>
            <a:endParaRPr sz="1400" b="1" dirty="0">
              <a:latin typeface="Times New Roman"/>
              <a:ea typeface="Times New Roman"/>
              <a:cs typeface="Times New Roman"/>
              <a:sym typeface="Times New Roman"/>
            </a:endParaRPr>
          </a:p>
          <a:p>
            <a:pPr marL="457200" lvl="0" indent="0" algn="just" rtl="0">
              <a:lnSpc>
                <a:spcPct val="90000"/>
              </a:lnSpc>
              <a:spcBef>
                <a:spcPts val="1000"/>
              </a:spcBef>
              <a:spcAft>
                <a:spcPts val="0"/>
              </a:spcAft>
              <a:buSzPts val="3027"/>
              <a:buNone/>
            </a:pPr>
            <a:r>
              <a:rPr lang="pl-PL" sz="1400" b="1" dirty="0" err="1">
                <a:latin typeface="Times New Roman"/>
                <a:ea typeface="Times New Roman"/>
                <a:cs typeface="Times New Roman"/>
                <a:sym typeface="Times New Roman"/>
              </a:rPr>
              <a:t>Subsidies</a:t>
            </a:r>
            <a:r>
              <a:rPr lang="pl-PL" sz="1400" b="1" dirty="0">
                <a:latin typeface="Times New Roman"/>
                <a:ea typeface="Times New Roman"/>
                <a:cs typeface="Times New Roman"/>
                <a:sym typeface="Times New Roman"/>
              </a:rPr>
              <a:t> for </a:t>
            </a:r>
            <a:r>
              <a:rPr lang="pl-PL" sz="1400" b="1" dirty="0" err="1">
                <a:latin typeface="Times New Roman"/>
                <a:ea typeface="Times New Roman"/>
                <a:cs typeface="Times New Roman"/>
                <a:sym typeface="Times New Roman"/>
              </a:rPr>
              <a:t>persons</a:t>
            </a:r>
            <a:r>
              <a:rPr lang="pl-PL" sz="1400" b="1" dirty="0">
                <a:latin typeface="Times New Roman"/>
                <a:ea typeface="Times New Roman"/>
                <a:cs typeface="Times New Roman"/>
                <a:sym typeface="Times New Roman"/>
              </a:rPr>
              <a:t> with a </a:t>
            </a:r>
            <a:r>
              <a:rPr lang="pl-PL" sz="1400" b="1" dirty="0" err="1">
                <a:latin typeface="Times New Roman"/>
                <a:ea typeface="Times New Roman"/>
                <a:cs typeface="Times New Roman"/>
                <a:sym typeface="Times New Roman"/>
              </a:rPr>
              <a:t>certified</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degree</a:t>
            </a:r>
            <a:r>
              <a:rPr lang="pl-PL" sz="1400" b="1" dirty="0">
                <a:latin typeface="Times New Roman"/>
                <a:ea typeface="Times New Roman"/>
                <a:cs typeface="Times New Roman"/>
                <a:sym typeface="Times New Roman"/>
              </a:rPr>
              <a:t> of </a:t>
            </a:r>
            <a:r>
              <a:rPr lang="pl-PL" sz="1400" b="1" dirty="0" err="1">
                <a:latin typeface="Times New Roman"/>
                <a:ea typeface="Times New Roman"/>
                <a:cs typeface="Times New Roman"/>
                <a:sym typeface="Times New Roman"/>
              </a:rPr>
              <a:t>disability</a:t>
            </a:r>
            <a:r>
              <a:rPr lang="pl-PL" sz="1400" b="1" dirty="0">
                <a:latin typeface="Times New Roman"/>
                <a:ea typeface="Times New Roman"/>
                <a:cs typeface="Times New Roman"/>
                <a:sym typeface="Times New Roman"/>
              </a:rPr>
              <a:t> on the </a:t>
            </a:r>
            <a:r>
              <a:rPr lang="pl-PL" sz="1400" b="1" dirty="0" err="1">
                <a:latin typeface="Times New Roman"/>
                <a:ea typeface="Times New Roman"/>
                <a:cs typeface="Times New Roman"/>
                <a:sym typeface="Times New Roman"/>
              </a:rPr>
              <a:t>basis</a:t>
            </a:r>
            <a:r>
              <a:rPr lang="pl-PL" sz="1400" b="1" dirty="0">
                <a:latin typeface="Times New Roman"/>
                <a:ea typeface="Times New Roman"/>
                <a:cs typeface="Times New Roman"/>
                <a:sym typeface="Times New Roman"/>
              </a:rPr>
              <a:t> of </a:t>
            </a:r>
            <a:r>
              <a:rPr lang="pl-PL" sz="1400" b="1" dirty="0" err="1">
                <a:latin typeface="Times New Roman"/>
                <a:ea typeface="Times New Roman"/>
                <a:cs typeface="Times New Roman"/>
                <a:sym typeface="Times New Roman"/>
              </a:rPr>
              <a:t>an</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application</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submitted</a:t>
            </a:r>
            <a:r>
              <a:rPr lang="pl-PL" sz="1400" b="1" dirty="0">
                <a:latin typeface="Times New Roman"/>
                <a:ea typeface="Times New Roman"/>
                <a:cs typeface="Times New Roman"/>
                <a:sym typeface="Times New Roman"/>
              </a:rPr>
              <a:t> to the DWM no </a:t>
            </a:r>
            <a:r>
              <a:rPr lang="pl-PL" sz="1400" b="1" dirty="0" err="1">
                <a:latin typeface="Times New Roman"/>
                <a:ea typeface="Times New Roman"/>
                <a:cs typeface="Times New Roman"/>
                <a:sym typeface="Times New Roman"/>
              </a:rPr>
              <a:t>later</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than</a:t>
            </a:r>
            <a:r>
              <a:rPr lang="pl-PL" sz="1400" b="1" dirty="0">
                <a:latin typeface="Times New Roman"/>
                <a:ea typeface="Times New Roman"/>
                <a:cs typeface="Times New Roman"/>
                <a:sym typeface="Times New Roman"/>
              </a:rPr>
              <a:t> one </a:t>
            </a:r>
            <a:r>
              <a:rPr lang="pl-PL" sz="1400" b="1" dirty="0" err="1">
                <a:latin typeface="Times New Roman"/>
                <a:ea typeface="Times New Roman"/>
                <a:cs typeface="Times New Roman"/>
                <a:sym typeface="Times New Roman"/>
              </a:rPr>
              <a:t>month</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before</a:t>
            </a:r>
            <a:r>
              <a:rPr lang="pl-PL" sz="1400" b="1" dirty="0">
                <a:latin typeface="Times New Roman"/>
                <a:ea typeface="Times New Roman"/>
                <a:cs typeface="Times New Roman"/>
                <a:sym typeface="Times New Roman"/>
              </a:rPr>
              <a:t> the </a:t>
            </a:r>
            <a:r>
              <a:rPr lang="pl-PL" sz="1400" b="1" dirty="0" err="1">
                <a:latin typeface="Times New Roman"/>
                <a:ea typeface="Times New Roman"/>
                <a:cs typeface="Times New Roman"/>
                <a:sym typeface="Times New Roman"/>
              </a:rPr>
              <a:t>planned</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trip</a:t>
            </a:r>
            <a:r>
              <a:rPr lang="pl-PL" sz="1400" b="1" dirty="0">
                <a:latin typeface="Times New Roman"/>
                <a:ea typeface="Times New Roman"/>
                <a:cs typeface="Times New Roman"/>
                <a:sym typeface="Times New Roman"/>
              </a:rPr>
              <a:t> - </a:t>
            </a:r>
            <a:r>
              <a:rPr lang="pl-PL" sz="1400" b="1" dirty="0" err="1">
                <a:latin typeface="Times New Roman"/>
                <a:ea typeface="Times New Roman"/>
                <a:cs typeface="Times New Roman"/>
                <a:sym typeface="Times New Roman"/>
              </a:rPr>
              <a:t>settlement</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according</a:t>
            </a:r>
            <a:r>
              <a:rPr lang="pl-PL" sz="1400" b="1" dirty="0">
                <a:latin typeface="Times New Roman"/>
                <a:ea typeface="Times New Roman"/>
                <a:cs typeface="Times New Roman"/>
                <a:sym typeface="Times New Roman"/>
              </a:rPr>
              <a:t> to </a:t>
            </a:r>
            <a:r>
              <a:rPr lang="pl-PL" sz="1400" b="1" dirty="0" err="1">
                <a:latin typeface="Times New Roman"/>
                <a:ea typeface="Times New Roman"/>
                <a:cs typeface="Times New Roman"/>
                <a:sym typeface="Times New Roman"/>
              </a:rPr>
              <a:t>actual</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costs</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which</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means</a:t>
            </a:r>
            <a:r>
              <a:rPr lang="pl-PL" sz="1400" b="1" dirty="0">
                <a:latin typeface="Times New Roman"/>
                <a:ea typeface="Times New Roman"/>
                <a:cs typeface="Times New Roman"/>
                <a:sym typeface="Times New Roman"/>
              </a:rPr>
              <a:t> the </a:t>
            </a:r>
            <a:r>
              <a:rPr lang="pl-PL" sz="1400" b="1" dirty="0" err="1">
                <a:latin typeface="Times New Roman"/>
                <a:ea typeface="Times New Roman"/>
                <a:cs typeface="Times New Roman"/>
                <a:sym typeface="Times New Roman"/>
              </a:rPr>
              <a:t>need</a:t>
            </a:r>
            <a:r>
              <a:rPr lang="pl-PL" sz="1400" b="1" dirty="0">
                <a:latin typeface="Times New Roman"/>
                <a:ea typeface="Times New Roman"/>
                <a:cs typeface="Times New Roman"/>
                <a:sym typeface="Times New Roman"/>
              </a:rPr>
              <a:t> to </a:t>
            </a:r>
            <a:r>
              <a:rPr lang="pl-PL" sz="1400" b="1" dirty="0" err="1">
                <a:latin typeface="Times New Roman"/>
                <a:ea typeface="Times New Roman"/>
                <a:cs typeface="Times New Roman"/>
                <a:sym typeface="Times New Roman"/>
              </a:rPr>
              <a:t>document</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expenses</a:t>
            </a:r>
            <a:r>
              <a:rPr lang="pl-PL" sz="1400" b="1" dirty="0">
                <a:latin typeface="Times New Roman"/>
                <a:ea typeface="Times New Roman"/>
                <a:cs typeface="Times New Roman"/>
                <a:sym typeface="Times New Roman"/>
              </a:rPr>
              <a:t> with </a:t>
            </a:r>
            <a:r>
              <a:rPr lang="pl-PL" sz="1400" b="1" dirty="0" err="1">
                <a:latin typeface="Times New Roman"/>
                <a:ea typeface="Times New Roman"/>
                <a:cs typeface="Times New Roman"/>
                <a:sym typeface="Times New Roman"/>
              </a:rPr>
              <a:t>financial</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evidence</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invoices</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bills</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tickets</a:t>
            </a:r>
            <a:r>
              <a:rPr lang="pl-PL" sz="1400" b="1" dirty="0">
                <a:latin typeface="Times New Roman"/>
                <a:ea typeface="Times New Roman"/>
                <a:cs typeface="Times New Roman"/>
                <a:sym typeface="Times New Roman"/>
              </a:rPr>
              <a:t>)</a:t>
            </a:r>
            <a:endParaRPr sz="1400" dirty="0"/>
          </a:p>
          <a:p>
            <a:pPr marL="457200" marR="0" lvl="0" indent="-228600" algn="l" rtl="0">
              <a:lnSpc>
                <a:spcPct val="90000"/>
              </a:lnSpc>
              <a:spcBef>
                <a:spcPts val="1000"/>
              </a:spcBef>
              <a:spcAft>
                <a:spcPts val="0"/>
              </a:spcAft>
              <a:buClr>
                <a:schemeClr val="lt1"/>
              </a:buClr>
              <a:buSzPts val="3027"/>
              <a:buFont typeface="Lato"/>
              <a:buNone/>
            </a:pPr>
            <a:br>
              <a:rPr lang="pl-PL" sz="1400" dirty="0">
                <a:latin typeface="Times New Roman"/>
                <a:ea typeface="Times New Roman"/>
                <a:cs typeface="Times New Roman"/>
                <a:sym typeface="Times New Roman"/>
              </a:rPr>
            </a:br>
            <a:r>
              <a:rPr lang="pl-PL" sz="1400" b="1" dirty="0">
                <a:solidFill>
                  <a:srgbClr val="FF0000"/>
                </a:solidFill>
                <a:latin typeface="Times New Roman"/>
                <a:ea typeface="Times New Roman"/>
                <a:cs typeface="Times New Roman"/>
                <a:sym typeface="Times New Roman"/>
              </a:rPr>
              <a:t>NOTE!</a:t>
            </a:r>
            <a:endParaRPr sz="1400" dirty="0">
              <a:solidFill>
                <a:srgbClr val="FF0000"/>
              </a:solidFill>
              <a:latin typeface="Times New Roman"/>
              <a:ea typeface="Times New Roman"/>
              <a:cs typeface="Times New Roman"/>
              <a:sym typeface="Times New Roman"/>
            </a:endParaRPr>
          </a:p>
          <a:p>
            <a:pPr marL="457200" lvl="0" indent="0" algn="just" rtl="0">
              <a:spcBef>
                <a:spcPts val="1000"/>
              </a:spcBef>
              <a:spcAft>
                <a:spcPts val="0"/>
              </a:spcAft>
              <a:buSzPts val="1100"/>
              <a:buNone/>
            </a:pPr>
            <a:r>
              <a:rPr lang="pl-PL" sz="1400" dirty="0" err="1">
                <a:latin typeface="Times New Roman"/>
                <a:ea typeface="Times New Roman"/>
                <a:cs typeface="Times New Roman"/>
                <a:sym typeface="Times New Roman"/>
              </a:rPr>
              <a:t>Scholarship</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recipients</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who</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are</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eligible</a:t>
            </a:r>
            <a:r>
              <a:rPr lang="pl-PL" sz="1400" dirty="0">
                <a:latin typeface="Times New Roman"/>
                <a:ea typeface="Times New Roman"/>
                <a:cs typeface="Times New Roman"/>
                <a:sym typeface="Times New Roman"/>
              </a:rPr>
              <a:t> for </a:t>
            </a:r>
            <a:r>
              <a:rPr lang="pl-PL" sz="1400" dirty="0" err="1">
                <a:latin typeface="Times New Roman"/>
                <a:ea typeface="Times New Roman"/>
                <a:cs typeface="Times New Roman"/>
                <a:sym typeface="Times New Roman"/>
              </a:rPr>
              <a:t>social</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allowance</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during</a:t>
            </a:r>
            <a:r>
              <a:rPr lang="pl-PL" sz="1400" dirty="0">
                <a:latin typeface="Times New Roman"/>
                <a:ea typeface="Times New Roman"/>
                <a:cs typeface="Times New Roman"/>
                <a:sym typeface="Times New Roman"/>
              </a:rPr>
              <a:t> the </a:t>
            </a:r>
            <a:r>
              <a:rPr lang="pl-PL" sz="1400" dirty="0" err="1">
                <a:latin typeface="Times New Roman"/>
                <a:ea typeface="Times New Roman"/>
                <a:cs typeface="Times New Roman"/>
                <a:sym typeface="Times New Roman"/>
              </a:rPr>
              <a:t>current</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recruitment</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process</a:t>
            </a:r>
            <a:r>
              <a:rPr lang="pl-PL" sz="1400" dirty="0">
                <a:latin typeface="Times New Roman"/>
                <a:ea typeface="Times New Roman"/>
                <a:cs typeface="Times New Roman"/>
                <a:sym typeface="Times New Roman"/>
              </a:rPr>
              <a:t> </a:t>
            </a:r>
            <a:endParaRPr sz="1400" dirty="0">
              <a:latin typeface="Times New Roman"/>
              <a:ea typeface="Times New Roman"/>
              <a:cs typeface="Times New Roman"/>
              <a:sym typeface="Times New Roman"/>
            </a:endParaRPr>
          </a:p>
          <a:p>
            <a:pPr marL="457200" lvl="0" indent="0" algn="just" rtl="0">
              <a:spcBef>
                <a:spcPts val="1000"/>
              </a:spcBef>
              <a:spcAft>
                <a:spcPts val="0"/>
              </a:spcAft>
              <a:buSzPts val="1100"/>
              <a:buNone/>
            </a:pPr>
            <a:r>
              <a:rPr lang="pl-PL" sz="1400" dirty="0" err="1">
                <a:latin typeface="Times New Roman"/>
                <a:ea typeface="Times New Roman"/>
                <a:cs typeface="Times New Roman"/>
                <a:sym typeface="Times New Roman"/>
              </a:rPr>
              <a:t>or</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those</a:t>
            </a:r>
            <a:r>
              <a:rPr lang="pl-PL" sz="1400" dirty="0">
                <a:latin typeface="Times New Roman"/>
                <a:ea typeface="Times New Roman"/>
                <a:cs typeface="Times New Roman"/>
                <a:sym typeface="Times New Roman"/>
              </a:rPr>
              <a:t> with a </a:t>
            </a:r>
            <a:r>
              <a:rPr lang="pl-PL" sz="1400" dirty="0" err="1">
                <a:latin typeface="Times New Roman"/>
                <a:ea typeface="Times New Roman"/>
                <a:cs typeface="Times New Roman"/>
                <a:sym typeface="Times New Roman"/>
              </a:rPr>
              <a:t>disability</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certificate</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will</a:t>
            </a:r>
            <a:r>
              <a:rPr lang="pl-PL" sz="1400" dirty="0">
                <a:latin typeface="Times New Roman"/>
                <a:ea typeface="Times New Roman"/>
                <a:cs typeface="Times New Roman"/>
                <a:sym typeface="Times New Roman"/>
              </a:rPr>
              <a:t> be </a:t>
            </a:r>
            <a:r>
              <a:rPr lang="pl-PL" sz="1400" dirty="0" err="1">
                <a:latin typeface="Times New Roman"/>
                <a:ea typeface="Times New Roman"/>
                <a:cs typeface="Times New Roman"/>
                <a:sym typeface="Times New Roman"/>
              </a:rPr>
              <a:t>fully</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financed</a:t>
            </a:r>
            <a:r>
              <a:rPr lang="pl-PL" sz="1400" dirty="0">
                <a:latin typeface="Times New Roman"/>
                <a:ea typeface="Times New Roman"/>
                <a:cs typeface="Times New Roman"/>
                <a:sym typeface="Times New Roman"/>
              </a:rPr>
              <a:t> </a:t>
            </a:r>
            <a:endParaRPr sz="1400" dirty="0">
              <a:latin typeface="Times New Roman"/>
              <a:ea typeface="Times New Roman"/>
              <a:cs typeface="Times New Roman"/>
              <a:sym typeface="Times New Roman"/>
            </a:endParaRPr>
          </a:p>
          <a:p>
            <a:pPr marL="457200" lvl="0" indent="0" algn="just" rtl="0">
              <a:spcBef>
                <a:spcPts val="1000"/>
              </a:spcBef>
              <a:spcAft>
                <a:spcPts val="0"/>
              </a:spcAft>
              <a:buSzPts val="1100"/>
              <a:buNone/>
            </a:pPr>
            <a:r>
              <a:rPr lang="pl-PL" sz="1400" dirty="0">
                <a:latin typeface="Times New Roman"/>
                <a:ea typeface="Times New Roman"/>
                <a:cs typeface="Times New Roman"/>
                <a:sym typeface="Times New Roman"/>
              </a:rPr>
              <a:t>from the Erasmus+ program </a:t>
            </a:r>
            <a:r>
              <a:rPr lang="pl-PL" sz="1400" dirty="0" err="1">
                <a:latin typeface="Times New Roman"/>
                <a:ea typeface="Times New Roman"/>
                <a:cs typeface="Times New Roman"/>
                <a:sym typeface="Times New Roman"/>
              </a:rPr>
              <a:t>along</a:t>
            </a:r>
            <a:r>
              <a:rPr lang="pl-PL" sz="1400" dirty="0">
                <a:latin typeface="Times New Roman"/>
                <a:ea typeface="Times New Roman"/>
                <a:cs typeface="Times New Roman"/>
                <a:sym typeface="Times New Roman"/>
              </a:rPr>
              <a:t> with </a:t>
            </a:r>
            <a:r>
              <a:rPr lang="pl-PL" sz="1400" dirty="0" err="1">
                <a:latin typeface="Times New Roman"/>
                <a:ea typeface="Times New Roman"/>
                <a:cs typeface="Times New Roman"/>
                <a:sym typeface="Times New Roman"/>
              </a:rPr>
              <a:t>an</a:t>
            </a:r>
            <a:r>
              <a:rPr lang="pl-PL" sz="1400" dirty="0">
                <a:latin typeface="Times New Roman"/>
                <a:ea typeface="Times New Roman"/>
                <a:cs typeface="Times New Roman"/>
                <a:sym typeface="Times New Roman"/>
              </a:rPr>
              <a:t> </a:t>
            </a:r>
            <a:r>
              <a:rPr lang="pl-PL" sz="1400" dirty="0" err="1">
                <a:latin typeface="Times New Roman"/>
                <a:ea typeface="Times New Roman"/>
                <a:cs typeface="Times New Roman"/>
                <a:sym typeface="Times New Roman"/>
              </a:rPr>
              <a:t>additional</a:t>
            </a:r>
            <a:r>
              <a:rPr lang="pl-PL" sz="1400" dirty="0">
                <a:latin typeface="Times New Roman"/>
                <a:ea typeface="Times New Roman"/>
                <a:cs typeface="Times New Roman"/>
                <a:sym typeface="Times New Roman"/>
              </a:rPr>
              <a:t> EUR 250/</a:t>
            </a:r>
            <a:r>
              <a:rPr lang="pl-PL" sz="1400" dirty="0" err="1">
                <a:latin typeface="Times New Roman"/>
                <a:ea typeface="Times New Roman"/>
                <a:cs typeface="Times New Roman"/>
                <a:sym typeface="Times New Roman"/>
              </a:rPr>
              <a:t>month</a:t>
            </a:r>
            <a:r>
              <a:rPr lang="pl-PL" sz="1400" dirty="0">
                <a:latin typeface="Times New Roman"/>
                <a:ea typeface="Times New Roman"/>
                <a:cs typeface="Times New Roman"/>
                <a:sym typeface="Times New Roman"/>
              </a:rPr>
              <a:t> of </a:t>
            </a:r>
            <a:r>
              <a:rPr lang="pl-PL" sz="1400" dirty="0" err="1">
                <a:latin typeface="Times New Roman"/>
                <a:ea typeface="Times New Roman"/>
                <a:cs typeface="Times New Roman"/>
                <a:sym typeface="Times New Roman"/>
              </a:rPr>
              <a:t>stay</a:t>
            </a:r>
            <a:r>
              <a:rPr lang="pl-PL" sz="1400" dirty="0">
                <a:latin typeface="Times New Roman"/>
                <a:ea typeface="Times New Roman"/>
                <a:cs typeface="Times New Roman"/>
                <a:sym typeface="Times New Roman"/>
              </a:rPr>
              <a:t>. </a:t>
            </a:r>
            <a:endParaRPr sz="1400" dirty="0">
              <a:latin typeface="Times New Roman"/>
              <a:ea typeface="Times New Roman"/>
              <a:cs typeface="Times New Roman"/>
              <a:sym typeface="Times New Roman"/>
            </a:endParaRPr>
          </a:p>
          <a:p>
            <a:pPr marL="0" lvl="0" indent="0" algn="just" rtl="0">
              <a:lnSpc>
                <a:spcPct val="90000"/>
              </a:lnSpc>
              <a:spcBef>
                <a:spcPts val="1000"/>
              </a:spcBef>
              <a:spcAft>
                <a:spcPts val="0"/>
              </a:spcAft>
              <a:buSzPts val="3027"/>
              <a:buNone/>
            </a:pPr>
            <a:endParaRPr sz="1400" dirty="0">
              <a:latin typeface="Times New Roman"/>
              <a:ea typeface="Times New Roman"/>
              <a:cs typeface="Times New Roman"/>
              <a:sym typeface="Times New Roman"/>
            </a:endParaRPr>
          </a:p>
          <a:p>
            <a:pPr marL="457200" lvl="0" indent="0" algn="just" rtl="0">
              <a:lnSpc>
                <a:spcPct val="90000"/>
              </a:lnSpc>
              <a:spcBef>
                <a:spcPts val="1000"/>
              </a:spcBef>
              <a:spcAft>
                <a:spcPts val="0"/>
              </a:spcAft>
              <a:buSzPts val="3027"/>
              <a:buNone/>
            </a:pPr>
            <a:endParaRPr sz="1400" b="1" dirty="0">
              <a:latin typeface="Times New Roman"/>
              <a:ea typeface="Times New Roman"/>
              <a:cs typeface="Times New Roman"/>
              <a:sym typeface="Times New Roman"/>
            </a:endParaRPr>
          </a:p>
          <a:p>
            <a:pPr marL="457200" lvl="0" indent="0" algn="just" rtl="0">
              <a:lnSpc>
                <a:spcPct val="90000"/>
              </a:lnSpc>
              <a:spcBef>
                <a:spcPts val="1000"/>
              </a:spcBef>
              <a:spcAft>
                <a:spcPts val="0"/>
              </a:spcAft>
              <a:buSzPts val="3027"/>
              <a:buNone/>
            </a:pPr>
            <a:r>
              <a:rPr lang="pl-PL" sz="1400" b="1" dirty="0">
                <a:latin typeface="Times New Roman"/>
                <a:ea typeface="Times New Roman"/>
                <a:cs typeface="Times New Roman"/>
                <a:sym typeface="Times New Roman"/>
              </a:rPr>
              <a:t>The student </a:t>
            </a:r>
            <a:r>
              <a:rPr lang="pl-PL" sz="1400" b="1" dirty="0" err="1">
                <a:latin typeface="Times New Roman"/>
                <a:ea typeface="Times New Roman"/>
                <a:cs typeface="Times New Roman"/>
                <a:sym typeface="Times New Roman"/>
              </a:rPr>
              <a:t>must</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provide</a:t>
            </a:r>
            <a:r>
              <a:rPr lang="pl-PL" sz="1400" b="1" dirty="0">
                <a:latin typeface="Times New Roman"/>
                <a:ea typeface="Times New Roman"/>
                <a:cs typeface="Times New Roman"/>
                <a:sym typeface="Times New Roman"/>
              </a:rPr>
              <a:t> a </a:t>
            </a:r>
            <a:r>
              <a:rPr lang="pl-PL" sz="1400" b="1" dirty="0" err="1">
                <a:latin typeface="Times New Roman"/>
                <a:ea typeface="Times New Roman"/>
                <a:cs typeface="Times New Roman"/>
                <a:sym typeface="Times New Roman"/>
              </a:rPr>
              <a:t>copy</a:t>
            </a:r>
            <a:r>
              <a:rPr lang="pl-PL" sz="1400" b="1" dirty="0">
                <a:latin typeface="Times New Roman"/>
                <a:ea typeface="Times New Roman"/>
                <a:cs typeface="Times New Roman"/>
                <a:sym typeface="Times New Roman"/>
              </a:rPr>
              <a:t> of the </a:t>
            </a:r>
            <a:r>
              <a:rPr lang="pl-PL" sz="1400" b="1" dirty="0" err="1">
                <a:latin typeface="Times New Roman"/>
                <a:ea typeface="Times New Roman"/>
                <a:cs typeface="Times New Roman"/>
                <a:sym typeface="Times New Roman"/>
              </a:rPr>
              <a:t>decision</a:t>
            </a:r>
            <a:r>
              <a:rPr lang="pl-PL" sz="1400" b="1" dirty="0">
                <a:latin typeface="Times New Roman"/>
                <a:ea typeface="Times New Roman"/>
                <a:cs typeface="Times New Roman"/>
                <a:sym typeface="Times New Roman"/>
              </a:rPr>
              <a:t> on </a:t>
            </a:r>
            <a:r>
              <a:rPr lang="pl-PL" sz="1400" b="1" dirty="0" err="1">
                <a:latin typeface="Times New Roman"/>
                <a:ea typeface="Times New Roman"/>
                <a:cs typeface="Times New Roman"/>
                <a:sym typeface="Times New Roman"/>
              </a:rPr>
              <a:t>eligibility</a:t>
            </a:r>
            <a:r>
              <a:rPr lang="pl-PL" sz="1400" b="1" dirty="0">
                <a:latin typeface="Times New Roman"/>
                <a:ea typeface="Times New Roman"/>
                <a:cs typeface="Times New Roman"/>
                <a:sym typeface="Times New Roman"/>
              </a:rPr>
              <a:t> for a </a:t>
            </a:r>
            <a:r>
              <a:rPr lang="pl-PL" sz="1400" b="1" dirty="0" err="1">
                <a:latin typeface="Times New Roman"/>
                <a:ea typeface="Times New Roman"/>
                <a:cs typeface="Times New Roman"/>
                <a:sym typeface="Times New Roman"/>
              </a:rPr>
              <a:t>social</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allowance</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together</a:t>
            </a:r>
            <a:r>
              <a:rPr lang="pl-PL" sz="1400" b="1" dirty="0">
                <a:latin typeface="Times New Roman"/>
                <a:ea typeface="Times New Roman"/>
                <a:cs typeface="Times New Roman"/>
                <a:sym typeface="Times New Roman"/>
              </a:rPr>
              <a:t> with the </a:t>
            </a:r>
            <a:r>
              <a:rPr lang="pl-PL" sz="1400" b="1" dirty="0" err="1">
                <a:latin typeface="Times New Roman"/>
                <a:ea typeface="Times New Roman"/>
                <a:cs typeface="Times New Roman"/>
                <a:sym typeface="Times New Roman"/>
              </a:rPr>
              <a:t>application</a:t>
            </a:r>
            <a:r>
              <a:rPr lang="pl-PL" sz="1400" b="1" dirty="0">
                <a:latin typeface="Times New Roman"/>
                <a:ea typeface="Times New Roman"/>
                <a:cs typeface="Times New Roman"/>
                <a:sym typeface="Times New Roman"/>
              </a:rPr>
              <a:t> </a:t>
            </a:r>
            <a:r>
              <a:rPr lang="pl-PL" sz="1400" b="1" dirty="0" err="1">
                <a:latin typeface="Times New Roman"/>
                <a:ea typeface="Times New Roman"/>
                <a:cs typeface="Times New Roman"/>
                <a:sym typeface="Times New Roman"/>
              </a:rPr>
              <a:t>submitted</a:t>
            </a:r>
            <a:r>
              <a:rPr lang="pl-PL" sz="1400" b="1" dirty="0">
                <a:latin typeface="Times New Roman"/>
                <a:ea typeface="Times New Roman"/>
                <a:cs typeface="Times New Roman"/>
                <a:sym typeface="Times New Roman"/>
              </a:rPr>
              <a:t> to the IRO.</a:t>
            </a:r>
            <a:endParaRPr sz="1400" dirty="0"/>
          </a:p>
          <a:p>
            <a:pPr marL="0" lvl="0" indent="0" algn="l" rtl="0">
              <a:lnSpc>
                <a:spcPct val="120000"/>
              </a:lnSpc>
              <a:spcBef>
                <a:spcPts val="1000"/>
              </a:spcBef>
              <a:spcAft>
                <a:spcPts val="0"/>
              </a:spcAft>
              <a:buClr>
                <a:srgbClr val="8DA2CD"/>
              </a:buClr>
              <a:buSzPts val="2595"/>
              <a:buNone/>
            </a:pPr>
            <a:br>
              <a:rPr lang="pl-PL" sz="1400" b="1" dirty="0">
                <a:latin typeface="Calibri"/>
                <a:ea typeface="Calibri"/>
                <a:cs typeface="Calibri"/>
                <a:sym typeface="Calibri"/>
              </a:rPr>
            </a:br>
            <a:endParaRPr sz="1400" dirty="0">
              <a:solidFill>
                <a:schemeClr val="lt1"/>
              </a:solidFill>
              <a:latin typeface="Calibri"/>
              <a:ea typeface="Calibri"/>
              <a:cs typeface="Calibri"/>
              <a:sym typeface="Calibri"/>
            </a:endParaRPr>
          </a:p>
          <a:p>
            <a:pPr marL="0" lvl="0" indent="0" algn="l" rtl="0">
              <a:lnSpc>
                <a:spcPct val="100000"/>
              </a:lnSpc>
              <a:spcBef>
                <a:spcPts val="1000"/>
              </a:spcBef>
              <a:spcAft>
                <a:spcPts val="0"/>
              </a:spcAft>
              <a:buClr>
                <a:srgbClr val="8DA2CD"/>
              </a:buClr>
              <a:buSzPts val="2595"/>
              <a:buNone/>
            </a:pPr>
            <a:endParaRPr sz="2400" dirty="0">
              <a:solidFill>
                <a:schemeClr val="lt1"/>
              </a:solidFill>
              <a:latin typeface="Calibri"/>
              <a:ea typeface="Calibri"/>
              <a:cs typeface="Calibri"/>
              <a:sym typeface="Calibri"/>
            </a:endParaRPr>
          </a:p>
        </p:txBody>
      </p:sp>
      <p:pic>
        <p:nvPicPr>
          <p:cNvPr id="155" name="Google Shape;155;p9"/>
          <p:cNvPicPr preferRelativeResize="0"/>
          <p:nvPr/>
        </p:nvPicPr>
        <p:blipFill rotWithShape="1">
          <a:blip r:embed="rId3">
            <a:alphaModFix/>
          </a:blip>
          <a:srcRect/>
          <a:stretch/>
        </p:blipFill>
        <p:spPr>
          <a:xfrm>
            <a:off x="5584485" y="1337111"/>
            <a:ext cx="1023029" cy="1023029"/>
          </a:xfrm>
          <a:prstGeom prst="rect">
            <a:avLst/>
          </a:prstGeom>
          <a:noFill/>
          <a:ln>
            <a:noFill/>
          </a:ln>
        </p:spPr>
      </p:pic>
      <p:pic>
        <p:nvPicPr>
          <p:cNvPr id="156" name="Google Shape;156;p9"/>
          <p:cNvPicPr preferRelativeResize="0"/>
          <p:nvPr/>
        </p:nvPicPr>
        <p:blipFill rotWithShape="1">
          <a:blip r:embed="rId4">
            <a:alphaModFix/>
          </a:blip>
          <a:srcRect/>
          <a:stretch/>
        </p:blipFill>
        <p:spPr>
          <a:xfrm>
            <a:off x="295118" y="895865"/>
            <a:ext cx="2088292" cy="3132438"/>
          </a:xfrm>
          <a:prstGeom prst="rect">
            <a:avLst/>
          </a:prstGeom>
          <a:noFill/>
          <a:ln>
            <a:noFill/>
          </a:ln>
        </p:spPr>
      </p:pic>
      <p:pic>
        <p:nvPicPr>
          <p:cNvPr id="7" name="Obraz 6">
            <a:extLst>
              <a:ext uri="{FF2B5EF4-FFF2-40B4-BE49-F238E27FC236}">
                <a16:creationId xmlns:a16="http://schemas.microsoft.com/office/drawing/2014/main" id="{92F579EF-0D1E-4CC9-AF5D-F9BAE29AE681}"/>
              </a:ext>
            </a:extLst>
          </p:cNvPr>
          <p:cNvPicPr>
            <a:picLocks noChangeAspect="1"/>
          </p:cNvPicPr>
          <p:nvPr/>
        </p:nvPicPr>
        <p:blipFill>
          <a:blip r:embed="rId5"/>
          <a:stretch>
            <a:fillRect/>
          </a:stretch>
        </p:blipFill>
        <p:spPr>
          <a:xfrm>
            <a:off x="910521" y="5100285"/>
            <a:ext cx="1100916" cy="115847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1"/>
          <p:cNvSpPr txBox="1">
            <a:spLocks noGrp="1"/>
          </p:cNvSpPr>
          <p:nvPr>
            <p:ph type="title"/>
          </p:nvPr>
        </p:nvSpPr>
        <p:spPr>
          <a:xfrm>
            <a:off x="329899" y="116058"/>
            <a:ext cx="9233201" cy="739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CC9D8"/>
              </a:buClr>
              <a:buSzPts val="4000"/>
              <a:buFont typeface="Audiowide"/>
              <a:buNone/>
            </a:pPr>
            <a:r>
              <a:rPr lang="pl-PL" sz="2400" b="1">
                <a:solidFill>
                  <a:srgbClr val="8DA2CD"/>
                </a:solidFill>
              </a:rPr>
              <a:t>While at the Host University</a:t>
            </a:r>
            <a:endParaRPr sz="2400">
              <a:solidFill>
                <a:srgbClr val="8DA2CD"/>
              </a:solidFill>
              <a:latin typeface="Audiowide"/>
              <a:ea typeface="Audiowide"/>
              <a:cs typeface="Audiowide"/>
              <a:sym typeface="Audiowide"/>
            </a:endParaRPr>
          </a:p>
        </p:txBody>
      </p:sp>
      <p:sp>
        <p:nvSpPr>
          <p:cNvPr id="163" name="Google Shape;163;p11"/>
          <p:cNvSpPr txBox="1">
            <a:spLocks noGrp="1"/>
          </p:cNvSpPr>
          <p:nvPr>
            <p:ph type="body" idx="1"/>
          </p:nvPr>
        </p:nvSpPr>
        <p:spPr>
          <a:xfrm>
            <a:off x="92676" y="855833"/>
            <a:ext cx="9925565" cy="5099050"/>
          </a:xfrm>
          <a:prstGeom prst="rect">
            <a:avLst/>
          </a:prstGeom>
          <a:noFill/>
          <a:ln>
            <a:noFill/>
          </a:ln>
        </p:spPr>
        <p:txBody>
          <a:bodyPr spcFirstLastPara="1" wrap="square" lIns="91425" tIns="45700" rIns="91425" bIns="45700" anchor="t" anchorCtr="0">
            <a:normAutofit fontScale="77500" lnSpcReduction="20000"/>
          </a:bodyPr>
          <a:lstStyle/>
          <a:p>
            <a:pPr marL="457200" lvl="0" indent="0" algn="just" rtl="0">
              <a:lnSpc>
                <a:spcPct val="120000"/>
              </a:lnSpc>
              <a:spcBef>
                <a:spcPts val="1000"/>
              </a:spcBef>
              <a:spcAft>
                <a:spcPts val="0"/>
              </a:spcAft>
              <a:buSzPct val="153846"/>
              <a:buNone/>
            </a:pPr>
            <a:r>
              <a:rPr lang="pl-PL" sz="2600" b="1">
                <a:latin typeface="Times New Roman"/>
                <a:ea typeface="Times New Roman"/>
                <a:cs typeface="Times New Roman"/>
                <a:sym typeface="Times New Roman"/>
              </a:rPr>
              <a:t>In the case of changes to the program of study-the Section to be completed DURING THE MOBILITY (Changes to Learning Agreement)-</a:t>
            </a:r>
            <a:r>
              <a:rPr lang="pl-PL" sz="2600">
                <a:latin typeface="Times New Roman"/>
                <a:ea typeface="Times New Roman"/>
                <a:cs typeface="Times New Roman"/>
                <a:sym typeface="Times New Roman"/>
              </a:rPr>
              <a:t>must be signed by:</a:t>
            </a:r>
            <a:endParaRPr/>
          </a:p>
          <a:p>
            <a:pPr marL="457200" lvl="0" indent="0" algn="just" rtl="0">
              <a:lnSpc>
                <a:spcPct val="120000"/>
              </a:lnSpc>
              <a:spcBef>
                <a:spcPts val="1000"/>
              </a:spcBef>
              <a:spcAft>
                <a:spcPts val="0"/>
              </a:spcAft>
              <a:buSzPct val="142857"/>
              <a:buNone/>
            </a:pPr>
            <a:endParaRPr/>
          </a:p>
          <a:p>
            <a:pPr marL="914400" lvl="0" indent="-400050" algn="just" rtl="0">
              <a:lnSpc>
                <a:spcPct val="120000"/>
              </a:lnSpc>
              <a:spcBef>
                <a:spcPts val="1000"/>
              </a:spcBef>
              <a:spcAft>
                <a:spcPts val="0"/>
              </a:spcAft>
              <a:buSzPct val="153846"/>
              <a:buFont typeface="Noto Sans Symbols"/>
              <a:buChar char="▪"/>
            </a:pPr>
            <a:r>
              <a:rPr lang="pl-PL" sz="2600">
                <a:latin typeface="Times New Roman"/>
                <a:ea typeface="Times New Roman"/>
                <a:cs typeface="Times New Roman"/>
                <a:sym typeface="Times New Roman"/>
              </a:rPr>
              <a:t>Student</a:t>
            </a:r>
            <a:endParaRPr sz="2600">
              <a:latin typeface="Times New Roman"/>
              <a:ea typeface="Times New Roman"/>
              <a:cs typeface="Times New Roman"/>
              <a:sym typeface="Times New Roman"/>
            </a:endParaRPr>
          </a:p>
          <a:p>
            <a:pPr marL="914400" lvl="0" indent="-400050" algn="just" rtl="0">
              <a:lnSpc>
                <a:spcPct val="120000"/>
              </a:lnSpc>
              <a:spcBef>
                <a:spcPts val="1000"/>
              </a:spcBef>
              <a:spcAft>
                <a:spcPts val="0"/>
              </a:spcAft>
              <a:buSzPct val="153846"/>
              <a:buFont typeface="Noto Sans Symbols"/>
              <a:buChar char="▪"/>
            </a:pPr>
            <a:r>
              <a:rPr lang="pl-PL" sz="2600">
                <a:latin typeface="Times New Roman"/>
                <a:ea typeface="Times New Roman"/>
                <a:cs typeface="Times New Roman"/>
                <a:sym typeface="Times New Roman"/>
              </a:rPr>
              <a:t>Representatives of the partner university and the Faculty Coordinator</a:t>
            </a:r>
            <a:endParaRPr/>
          </a:p>
          <a:p>
            <a:pPr marL="457200" lvl="0" indent="0" algn="just" rtl="0">
              <a:lnSpc>
                <a:spcPct val="120000"/>
              </a:lnSpc>
              <a:spcBef>
                <a:spcPts val="1000"/>
              </a:spcBef>
              <a:spcAft>
                <a:spcPts val="0"/>
              </a:spcAft>
              <a:buSzPct val="142857"/>
              <a:buNone/>
            </a:pPr>
            <a:endParaRPr/>
          </a:p>
          <a:p>
            <a:pPr marL="457200" lvl="0" indent="0" algn="just" rtl="0">
              <a:lnSpc>
                <a:spcPct val="120000"/>
              </a:lnSpc>
              <a:spcBef>
                <a:spcPts val="1000"/>
              </a:spcBef>
              <a:spcAft>
                <a:spcPts val="0"/>
              </a:spcAft>
              <a:buSzPct val="153846"/>
              <a:buNone/>
            </a:pPr>
            <a:r>
              <a:rPr lang="pl-PL" sz="2600" b="1" u="sng">
                <a:latin typeface="Times New Roman"/>
                <a:ea typeface="Times New Roman"/>
                <a:cs typeface="Times New Roman"/>
                <a:sym typeface="Times New Roman"/>
              </a:rPr>
              <a:t>Possibility to extend the stay </a:t>
            </a:r>
            <a:r>
              <a:rPr lang="pl-PL" sz="2600">
                <a:latin typeface="Times New Roman"/>
                <a:ea typeface="Times New Roman"/>
                <a:cs typeface="Times New Roman"/>
                <a:sym typeface="Times New Roman"/>
              </a:rPr>
              <a:t>–The extension procedure is announced in late October/early November. Funding for the extension is limited by available funds (not always guaranteed), once the deadline has passed, there will be no possibility of extension</a:t>
            </a:r>
            <a:endParaRPr/>
          </a:p>
          <a:p>
            <a:pPr marL="914400" lvl="0" indent="-400050" algn="just" rtl="0">
              <a:lnSpc>
                <a:spcPct val="120000"/>
              </a:lnSpc>
              <a:spcBef>
                <a:spcPts val="1000"/>
              </a:spcBef>
              <a:spcAft>
                <a:spcPts val="0"/>
              </a:spcAft>
              <a:buSzPct val="153846"/>
              <a:buFont typeface="Noto Sans Symbols"/>
              <a:buChar char="▪"/>
            </a:pPr>
            <a:r>
              <a:rPr lang="pl-PL" sz="2600">
                <a:latin typeface="Times New Roman"/>
                <a:ea typeface="Times New Roman"/>
                <a:cs typeface="Times New Roman"/>
                <a:sym typeface="Times New Roman"/>
              </a:rPr>
              <a:t>Students in their final semester cannot extend their stay</a:t>
            </a:r>
            <a:endParaRPr/>
          </a:p>
          <a:p>
            <a:pPr marL="914400" lvl="0" indent="-400050" algn="just" rtl="0">
              <a:lnSpc>
                <a:spcPct val="120000"/>
              </a:lnSpc>
              <a:spcBef>
                <a:spcPts val="1000"/>
              </a:spcBef>
              <a:spcAft>
                <a:spcPts val="0"/>
              </a:spcAft>
              <a:buSzPct val="153846"/>
              <a:buFont typeface="Noto Sans Symbols"/>
              <a:buChar char="▪"/>
            </a:pPr>
            <a:r>
              <a:rPr lang="pl-PL" sz="2600">
                <a:latin typeface="Times New Roman"/>
                <a:ea typeface="Times New Roman"/>
                <a:cs typeface="Times New Roman"/>
                <a:sym typeface="Times New Roman"/>
              </a:rPr>
              <a:t>Possibility of shortening the stay (application to IRO, need to return the undue part of the grant)</a:t>
            </a:r>
            <a:endParaRPr/>
          </a:p>
          <a:p>
            <a:pPr marL="914400" lvl="0" indent="-400050" algn="just" rtl="0">
              <a:lnSpc>
                <a:spcPct val="120000"/>
              </a:lnSpc>
              <a:spcBef>
                <a:spcPts val="1000"/>
              </a:spcBef>
              <a:spcAft>
                <a:spcPts val="0"/>
              </a:spcAft>
              <a:buSzPct val="153846"/>
              <a:buFont typeface="Noto Sans Symbols"/>
              <a:buChar char="▪"/>
            </a:pPr>
            <a:r>
              <a:rPr lang="pl-PL" sz="2600">
                <a:latin typeface="Times New Roman"/>
                <a:ea typeface="Times New Roman"/>
                <a:cs typeface="Times New Roman"/>
                <a:sym typeface="Times New Roman"/>
              </a:rPr>
              <a:t>Contact with IRO (email, phone), reporting difficulties, problems, etc.</a:t>
            </a:r>
            <a:endParaRPr/>
          </a:p>
          <a:p>
            <a:pPr marL="457200" marR="0" lvl="0" indent="-228600" algn="l" rtl="0">
              <a:lnSpc>
                <a:spcPct val="90000"/>
              </a:lnSpc>
              <a:spcBef>
                <a:spcPts val="1000"/>
              </a:spcBef>
              <a:spcAft>
                <a:spcPts val="0"/>
              </a:spcAft>
              <a:buClr>
                <a:schemeClr val="lt1"/>
              </a:buClr>
              <a:buSzPct val="142857"/>
              <a:buFont typeface="Lato"/>
              <a:buNone/>
            </a:pPr>
            <a:endParaRPr/>
          </a:p>
        </p:txBody>
      </p:sp>
      <p:pic>
        <p:nvPicPr>
          <p:cNvPr id="164" name="Google Shape;164;p11"/>
          <p:cNvPicPr preferRelativeResize="0"/>
          <p:nvPr/>
        </p:nvPicPr>
        <p:blipFill rotWithShape="1">
          <a:blip r:embed="rId3">
            <a:alphaModFix/>
          </a:blip>
          <a:srcRect/>
          <a:stretch/>
        </p:blipFill>
        <p:spPr>
          <a:xfrm>
            <a:off x="8660718" y="1520218"/>
            <a:ext cx="2242060" cy="1494493"/>
          </a:xfrm>
          <a:prstGeom prst="rect">
            <a:avLst/>
          </a:prstGeom>
          <a:noFill/>
          <a:ln>
            <a:noFill/>
          </a:ln>
        </p:spPr>
      </p:pic>
      <p:pic>
        <p:nvPicPr>
          <p:cNvPr id="6" name="Obraz 5">
            <a:extLst>
              <a:ext uri="{FF2B5EF4-FFF2-40B4-BE49-F238E27FC236}">
                <a16:creationId xmlns:a16="http://schemas.microsoft.com/office/drawing/2014/main" id="{C0AF98A0-6F31-4504-9CBB-EB2DD3DAA827}"/>
              </a:ext>
            </a:extLst>
          </p:cNvPr>
          <p:cNvPicPr>
            <a:picLocks noChangeAspect="1"/>
          </p:cNvPicPr>
          <p:nvPr/>
        </p:nvPicPr>
        <p:blipFill>
          <a:blip r:embed="rId4"/>
          <a:stretch>
            <a:fillRect/>
          </a:stretch>
        </p:blipFill>
        <p:spPr>
          <a:xfrm>
            <a:off x="10018241" y="5337782"/>
            <a:ext cx="1051599" cy="110657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2"/>
          <p:cNvSpPr txBox="1">
            <a:spLocks noGrp="1"/>
          </p:cNvSpPr>
          <p:nvPr>
            <p:ph type="title"/>
          </p:nvPr>
        </p:nvSpPr>
        <p:spPr>
          <a:xfrm>
            <a:off x="71586" y="-86499"/>
            <a:ext cx="9275626" cy="67962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CC9D8"/>
              </a:buClr>
              <a:buSzPts val="4000"/>
              <a:buFont typeface="Audiowide"/>
              <a:buNone/>
            </a:pPr>
            <a:r>
              <a:rPr lang="pl-PL" sz="2400" b="1">
                <a:solidFill>
                  <a:srgbClr val="8DA2CD"/>
                </a:solidFill>
              </a:rPr>
              <a:t>After returning from the exchange</a:t>
            </a:r>
            <a:endParaRPr sz="2400">
              <a:solidFill>
                <a:srgbClr val="8DA2CD"/>
              </a:solidFill>
            </a:endParaRPr>
          </a:p>
        </p:txBody>
      </p:sp>
      <p:sp>
        <p:nvSpPr>
          <p:cNvPr id="171" name="Google Shape;171;p12"/>
          <p:cNvSpPr/>
          <p:nvPr/>
        </p:nvSpPr>
        <p:spPr>
          <a:xfrm>
            <a:off x="312543" y="593124"/>
            <a:ext cx="11222489" cy="37933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l-PL" sz="1600" b="1" dirty="0">
                <a:latin typeface="Audiowide"/>
                <a:ea typeface="Audiowide"/>
                <a:cs typeface="Audiowide"/>
                <a:sym typeface="Audiowide"/>
              </a:rPr>
              <a:t>SUBMISSION OF DOCUMENTS IN</a:t>
            </a:r>
            <a:r>
              <a:rPr lang="pl-PL" sz="1600" b="1" i="0" u="none" strike="noStrike" cap="none" dirty="0">
                <a:solidFill>
                  <a:srgbClr val="000000"/>
                </a:solidFill>
                <a:latin typeface="Audiowide"/>
                <a:ea typeface="Audiowide"/>
                <a:cs typeface="Audiowide"/>
                <a:sym typeface="Audiowide"/>
              </a:rPr>
              <a:t> </a:t>
            </a:r>
            <a:r>
              <a:rPr lang="pl-PL" sz="1600" b="1" dirty="0">
                <a:latin typeface="Audiowide"/>
                <a:ea typeface="Audiowide"/>
                <a:cs typeface="Audiowide"/>
                <a:sym typeface="Audiowide"/>
              </a:rPr>
              <a:t>IRO</a:t>
            </a:r>
            <a:r>
              <a:rPr lang="pl-PL" sz="1600" b="0" i="0" u="none" strike="noStrike" cap="none" dirty="0">
                <a:solidFill>
                  <a:srgbClr val="000000"/>
                </a:solidFill>
                <a:latin typeface="Audiowide"/>
                <a:ea typeface="Audiowide"/>
                <a:cs typeface="Audiowide"/>
                <a:sym typeface="Audiowide"/>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udiowide"/>
              <a:ea typeface="Audiowide"/>
              <a:cs typeface="Audiowide"/>
              <a:sym typeface="Audiowide"/>
            </a:endParaRPr>
          </a:p>
          <a:p>
            <a:pPr marL="0" marR="0" lvl="0" indent="0" algn="just" rtl="0">
              <a:lnSpc>
                <a:spcPct val="100000"/>
              </a:lnSpc>
              <a:spcBef>
                <a:spcPts val="0"/>
              </a:spcBef>
              <a:spcAft>
                <a:spcPts val="0"/>
              </a:spcAft>
              <a:buClr>
                <a:srgbClr val="000000"/>
              </a:buClr>
              <a:buSzPts val="1800"/>
              <a:buFont typeface="Arial"/>
              <a:buNone/>
            </a:pPr>
            <a:r>
              <a:rPr lang="pl-PL" sz="1800" b="1" i="0" u="none" strike="noStrike" cap="none" dirty="0" err="1">
                <a:solidFill>
                  <a:srgbClr val="1F487C"/>
                </a:solidFill>
                <a:latin typeface="Times New Roman"/>
                <a:ea typeface="Times New Roman"/>
                <a:cs typeface="Times New Roman"/>
                <a:sym typeface="Times New Roman"/>
              </a:rPr>
              <a:t>Section</a:t>
            </a:r>
            <a:r>
              <a:rPr lang="pl-PL" sz="1800" b="1" i="0" u="none" strike="noStrike" cap="none" dirty="0">
                <a:solidFill>
                  <a:srgbClr val="1F487C"/>
                </a:solidFill>
                <a:latin typeface="Times New Roman"/>
                <a:ea typeface="Times New Roman"/>
                <a:cs typeface="Times New Roman"/>
                <a:sym typeface="Times New Roman"/>
              </a:rPr>
              <a:t> to be </a:t>
            </a:r>
            <a:r>
              <a:rPr lang="pl-PL" sz="1800" b="1" i="0" u="none" strike="noStrike" cap="none" dirty="0" err="1">
                <a:solidFill>
                  <a:srgbClr val="1F487C"/>
                </a:solidFill>
                <a:latin typeface="Times New Roman"/>
                <a:ea typeface="Times New Roman"/>
                <a:cs typeface="Times New Roman"/>
                <a:sym typeface="Times New Roman"/>
              </a:rPr>
              <a:t>completed</a:t>
            </a:r>
            <a:r>
              <a:rPr lang="pl-PL" sz="1800" b="1" i="0" u="none" strike="noStrike" cap="none" dirty="0">
                <a:solidFill>
                  <a:srgbClr val="1F487C"/>
                </a:solidFill>
                <a:latin typeface="Times New Roman"/>
                <a:ea typeface="Times New Roman"/>
                <a:cs typeface="Times New Roman"/>
                <a:sym typeface="Times New Roman"/>
              </a:rPr>
              <a:t> AFTER THE MOBILITY - RECOGNITION DOCUMENT </a:t>
            </a:r>
            <a:r>
              <a:rPr lang="pl-PL" sz="1800" b="1" i="0" u="none" strike="noStrike" cap="none" dirty="0">
                <a:solidFill>
                  <a:srgbClr val="000000"/>
                </a:solidFill>
                <a:latin typeface="Times New Roman"/>
                <a:ea typeface="Times New Roman"/>
                <a:cs typeface="Times New Roman"/>
                <a:sym typeface="Times New Roman"/>
              </a:rPr>
              <a:t>(</a:t>
            </a:r>
            <a:r>
              <a:rPr lang="pl-PL" sz="1800" b="1" i="0" u="none" strike="noStrike" cap="none" dirty="0" err="1">
                <a:solidFill>
                  <a:srgbClr val="000000"/>
                </a:solidFill>
                <a:latin typeface="Times New Roman"/>
                <a:ea typeface="Times New Roman"/>
                <a:cs typeface="Times New Roman"/>
                <a:sym typeface="Times New Roman"/>
              </a:rPr>
              <a:t>Transcript</a:t>
            </a:r>
            <a:r>
              <a:rPr lang="pl-PL" sz="1800" b="1" i="0" u="none" strike="noStrike" cap="none" dirty="0">
                <a:solidFill>
                  <a:srgbClr val="000000"/>
                </a:solidFill>
                <a:latin typeface="Times New Roman"/>
                <a:ea typeface="Times New Roman"/>
                <a:cs typeface="Times New Roman"/>
                <a:sym typeface="Times New Roman"/>
              </a:rPr>
              <a:t> of </a:t>
            </a:r>
            <a:r>
              <a:rPr lang="pl-PL" sz="1800" b="1" i="0" u="none" strike="noStrike" cap="none" dirty="0" err="1">
                <a:solidFill>
                  <a:srgbClr val="000000"/>
                </a:solidFill>
                <a:latin typeface="Times New Roman"/>
                <a:ea typeface="Times New Roman"/>
                <a:cs typeface="Times New Roman"/>
                <a:sym typeface="Times New Roman"/>
              </a:rPr>
              <a:t>Records</a:t>
            </a:r>
            <a:r>
              <a:rPr lang="pl-PL" sz="1800" b="1" i="0" u="none" strike="noStrike" cap="none" dirty="0">
                <a:solidFill>
                  <a:srgbClr val="000000"/>
                </a:solidFill>
                <a:latin typeface="Times New Roman"/>
                <a:ea typeface="Times New Roman"/>
                <a:cs typeface="Times New Roman"/>
                <a:sym typeface="Times New Roman"/>
              </a:rPr>
              <a:t>) -</a:t>
            </a:r>
            <a:r>
              <a:rPr lang="pl-PL" sz="1800" dirty="0">
                <a:latin typeface="Times New Roman"/>
                <a:ea typeface="Times New Roman"/>
                <a:cs typeface="Times New Roman"/>
                <a:sym typeface="Times New Roman"/>
              </a:rPr>
              <a:t>the list of </a:t>
            </a:r>
            <a:r>
              <a:rPr lang="pl-PL" sz="1800" dirty="0" err="1">
                <a:latin typeface="Times New Roman"/>
                <a:ea typeface="Times New Roman"/>
                <a:cs typeface="Times New Roman"/>
                <a:sym typeface="Times New Roman"/>
              </a:rPr>
              <a:t>credits</a:t>
            </a:r>
            <a:r>
              <a:rPr lang="pl-PL" sz="1800" dirty="0">
                <a:latin typeface="Times New Roman"/>
                <a:ea typeface="Times New Roman"/>
                <a:cs typeface="Times New Roman"/>
                <a:sym typeface="Times New Roman"/>
              </a:rPr>
              <a:t> with </a:t>
            </a:r>
            <a:r>
              <a:rPr lang="pl-PL" sz="1800" dirty="0" err="1">
                <a:latin typeface="Times New Roman"/>
                <a:ea typeface="Times New Roman"/>
                <a:cs typeface="Times New Roman"/>
                <a:sym typeface="Times New Roman"/>
              </a:rPr>
              <a:t>grades</a:t>
            </a:r>
            <a:r>
              <a:rPr lang="pl-PL" sz="1800" dirty="0">
                <a:latin typeface="Times New Roman"/>
                <a:ea typeface="Times New Roman"/>
                <a:cs typeface="Times New Roman"/>
                <a:sym typeface="Times New Roman"/>
              </a:rPr>
              <a:t> and ECTS </a:t>
            </a:r>
            <a:r>
              <a:rPr lang="pl-PL" sz="1800" dirty="0" err="1">
                <a:latin typeface="Times New Roman"/>
                <a:ea typeface="Times New Roman"/>
                <a:cs typeface="Times New Roman"/>
                <a:sym typeface="Times New Roman"/>
              </a:rPr>
              <a:t>points</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signed</a:t>
            </a:r>
            <a:r>
              <a:rPr lang="pl-PL" sz="1800" dirty="0">
                <a:latin typeface="Times New Roman"/>
                <a:ea typeface="Times New Roman"/>
                <a:cs typeface="Times New Roman"/>
                <a:sym typeface="Times New Roman"/>
              </a:rPr>
              <a:t> and </a:t>
            </a:r>
            <a:r>
              <a:rPr lang="pl-PL" sz="1800" dirty="0" err="1">
                <a:latin typeface="Times New Roman"/>
                <a:ea typeface="Times New Roman"/>
                <a:cs typeface="Times New Roman"/>
                <a:sym typeface="Times New Roman"/>
              </a:rPr>
              <a:t>stamped</a:t>
            </a:r>
            <a:r>
              <a:rPr lang="pl-PL" sz="1800" dirty="0">
                <a:latin typeface="Times New Roman"/>
                <a:ea typeface="Times New Roman"/>
                <a:cs typeface="Times New Roman"/>
                <a:sym typeface="Times New Roman"/>
              </a:rPr>
              <a:t> by the partner </a:t>
            </a:r>
            <a:r>
              <a:rPr lang="pl-PL" sz="1800" dirty="0" err="1">
                <a:latin typeface="Times New Roman"/>
                <a:ea typeface="Times New Roman"/>
                <a:cs typeface="Times New Roman"/>
                <a:sym typeface="Times New Roman"/>
              </a:rPr>
              <a:t>university</a:t>
            </a:r>
            <a:r>
              <a:rPr lang="pl-PL" sz="1800" dirty="0">
                <a:latin typeface="Times New Roman"/>
                <a:ea typeface="Times New Roman"/>
                <a:cs typeface="Times New Roman"/>
                <a:sym typeface="Times New Roman"/>
              </a:rPr>
              <a:t>, as </a:t>
            </a:r>
            <a:r>
              <a:rPr lang="pl-PL" sz="1800" dirty="0" err="1">
                <a:latin typeface="Times New Roman"/>
                <a:ea typeface="Times New Roman"/>
                <a:cs typeface="Times New Roman"/>
                <a:sym typeface="Times New Roman"/>
              </a:rPr>
              <a:t>well</a:t>
            </a:r>
            <a:r>
              <a:rPr lang="pl-PL" sz="1800" dirty="0">
                <a:latin typeface="Times New Roman"/>
                <a:ea typeface="Times New Roman"/>
                <a:cs typeface="Times New Roman"/>
                <a:sym typeface="Times New Roman"/>
              </a:rPr>
              <a:t> as the </a:t>
            </a:r>
            <a:r>
              <a:rPr lang="pl-PL" sz="1800" dirty="0" err="1">
                <a:latin typeface="Times New Roman"/>
                <a:ea typeface="Times New Roman"/>
                <a:cs typeface="Times New Roman"/>
                <a:sym typeface="Times New Roman"/>
              </a:rPr>
              <a:t>recognition</a:t>
            </a:r>
            <a:r>
              <a:rPr lang="pl-PL" sz="1800" dirty="0">
                <a:latin typeface="Times New Roman"/>
                <a:ea typeface="Times New Roman"/>
                <a:cs typeface="Times New Roman"/>
                <a:sym typeface="Times New Roman"/>
              </a:rPr>
              <a:t> part -tab. F of the Learning Agreement, </a:t>
            </a:r>
            <a:r>
              <a:rPr lang="pl-PL" sz="1800" dirty="0" err="1">
                <a:latin typeface="Times New Roman"/>
                <a:ea typeface="Times New Roman"/>
                <a:cs typeface="Times New Roman"/>
                <a:sym typeface="Times New Roman"/>
              </a:rPr>
              <a:t>signed</a:t>
            </a:r>
            <a:r>
              <a:rPr lang="pl-PL" sz="1800" dirty="0">
                <a:latin typeface="Times New Roman"/>
                <a:ea typeface="Times New Roman"/>
                <a:cs typeface="Times New Roman"/>
                <a:sym typeface="Times New Roman"/>
              </a:rPr>
              <a:t> by the </a:t>
            </a:r>
            <a:r>
              <a:rPr lang="pl-PL" sz="1800" dirty="0" err="1">
                <a:latin typeface="Times New Roman"/>
                <a:ea typeface="Times New Roman"/>
                <a:cs typeface="Times New Roman"/>
                <a:sym typeface="Times New Roman"/>
              </a:rPr>
              <a:t>Faculty</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Coordinator</a:t>
            </a:r>
            <a:r>
              <a:rPr lang="pl-PL" sz="1800" dirty="0">
                <a:latin typeface="Times New Roman"/>
                <a:ea typeface="Times New Roman"/>
                <a:cs typeface="Times New Roman"/>
                <a:sym typeface="Times New Roman"/>
              </a:rPr>
              <a:t> from WUST</a:t>
            </a:r>
            <a:endParaRPr sz="1800" b="0" i="0" u="none" strike="noStrike" cap="none" dirty="0">
              <a:solidFill>
                <a:srgbClr val="00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800"/>
              <a:buFont typeface="Arial"/>
              <a:buNone/>
            </a:pPr>
            <a:r>
              <a:rPr lang="pl-PL" sz="1800" b="1" i="0" u="none" strike="noStrike" cap="none" dirty="0" err="1">
                <a:solidFill>
                  <a:srgbClr val="000000"/>
                </a:solidFill>
                <a:latin typeface="Times New Roman"/>
                <a:ea typeface="Times New Roman"/>
                <a:cs typeface="Times New Roman"/>
                <a:sym typeface="Times New Roman"/>
              </a:rPr>
              <a:t>Certificate</a:t>
            </a:r>
            <a:r>
              <a:rPr lang="pl-PL" sz="1800" b="1" i="0" u="none" strike="noStrike" cap="none" dirty="0">
                <a:solidFill>
                  <a:srgbClr val="000000"/>
                </a:solidFill>
                <a:latin typeface="Times New Roman"/>
                <a:ea typeface="Times New Roman"/>
                <a:cs typeface="Times New Roman"/>
                <a:sym typeface="Times New Roman"/>
              </a:rPr>
              <a:t> of </a:t>
            </a:r>
            <a:r>
              <a:rPr lang="pl-PL" sz="1800" b="1" i="0" u="none" strike="noStrike" cap="none" dirty="0" err="1">
                <a:solidFill>
                  <a:srgbClr val="000000"/>
                </a:solidFill>
                <a:latin typeface="Times New Roman"/>
                <a:ea typeface="Times New Roman"/>
                <a:cs typeface="Times New Roman"/>
                <a:sym typeface="Times New Roman"/>
              </a:rPr>
              <a:t>Stay</a:t>
            </a:r>
            <a:r>
              <a:rPr lang="pl-PL" sz="1800" b="1" i="0" u="none" strike="noStrike" cap="none" dirty="0">
                <a:solidFill>
                  <a:srgbClr val="000000"/>
                </a:solidFill>
                <a:latin typeface="Times New Roman"/>
                <a:ea typeface="Times New Roman"/>
                <a:cs typeface="Times New Roman"/>
                <a:sym typeface="Times New Roman"/>
              </a:rPr>
              <a:t> - </a:t>
            </a:r>
            <a:r>
              <a:rPr lang="pl-PL" sz="1800" dirty="0" err="1">
                <a:latin typeface="Times New Roman"/>
                <a:ea typeface="Times New Roman"/>
                <a:cs typeface="Times New Roman"/>
                <a:sym typeface="Times New Roman"/>
              </a:rPr>
              <a:t>confirming</a:t>
            </a:r>
            <a:r>
              <a:rPr lang="pl-PL" sz="1800" dirty="0">
                <a:latin typeface="Times New Roman"/>
                <a:ea typeface="Times New Roman"/>
                <a:cs typeface="Times New Roman"/>
                <a:sym typeface="Times New Roman"/>
              </a:rPr>
              <a:t> the </a:t>
            </a:r>
            <a:r>
              <a:rPr lang="pl-PL" sz="1800" dirty="0" err="1">
                <a:latin typeface="Times New Roman"/>
                <a:ea typeface="Times New Roman"/>
                <a:cs typeface="Times New Roman"/>
                <a:sym typeface="Times New Roman"/>
              </a:rPr>
              <a:t>stay</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at</a:t>
            </a:r>
            <a:r>
              <a:rPr lang="pl-PL" sz="1800" dirty="0">
                <a:latin typeface="Times New Roman"/>
                <a:ea typeface="Times New Roman"/>
                <a:cs typeface="Times New Roman"/>
                <a:sym typeface="Times New Roman"/>
              </a:rPr>
              <a:t> the </a:t>
            </a:r>
            <a:r>
              <a:rPr lang="pl-PL" sz="1800" dirty="0" err="1">
                <a:latin typeface="Times New Roman"/>
                <a:ea typeface="Times New Roman"/>
                <a:cs typeface="Times New Roman"/>
                <a:sym typeface="Times New Roman"/>
              </a:rPr>
              <a:t>university</a:t>
            </a:r>
            <a:r>
              <a:rPr lang="pl-PL" sz="1800" dirty="0">
                <a:latin typeface="Times New Roman"/>
                <a:ea typeface="Times New Roman"/>
                <a:cs typeface="Times New Roman"/>
                <a:sym typeface="Times New Roman"/>
              </a:rPr>
              <a:t> with </a:t>
            </a:r>
            <a:r>
              <a:rPr lang="pl-PL" sz="1800" dirty="0" err="1">
                <a:latin typeface="Times New Roman"/>
                <a:ea typeface="Times New Roman"/>
                <a:cs typeface="Times New Roman"/>
                <a:sym typeface="Times New Roman"/>
              </a:rPr>
              <a:t>exact</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dates</a:t>
            </a:r>
            <a:r>
              <a:rPr lang="pl-PL" sz="1800" dirty="0">
                <a:latin typeface="Times New Roman"/>
                <a:ea typeface="Times New Roman"/>
                <a:cs typeface="Times New Roman"/>
                <a:sym typeface="Times New Roman"/>
              </a:rPr>
              <a:t> of </a:t>
            </a:r>
            <a:r>
              <a:rPr lang="pl-PL" sz="1800" dirty="0" err="1">
                <a:latin typeface="Times New Roman"/>
                <a:ea typeface="Times New Roman"/>
                <a:cs typeface="Times New Roman"/>
                <a:sym typeface="Times New Roman"/>
              </a:rPr>
              <a:t>stay</a:t>
            </a:r>
            <a:r>
              <a:rPr lang="pl-PL" sz="1800" dirty="0">
                <a:latin typeface="Times New Roman"/>
                <a:ea typeface="Times New Roman"/>
                <a:cs typeface="Times New Roman"/>
                <a:sym typeface="Times New Roman"/>
              </a:rPr>
              <a:t> on the </a:t>
            </a:r>
            <a:r>
              <a:rPr lang="pl-PL" sz="1800" dirty="0" err="1">
                <a:latin typeface="Times New Roman"/>
                <a:ea typeface="Times New Roman"/>
                <a:cs typeface="Times New Roman"/>
                <a:sym typeface="Times New Roman"/>
              </a:rPr>
              <a:t>university's</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paper</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pl-PL" sz="1800" b="1" i="0" u="none" strike="noStrike" cap="none" dirty="0">
                <a:solidFill>
                  <a:srgbClr val="000000"/>
                </a:solidFill>
                <a:latin typeface="Times New Roman"/>
                <a:ea typeface="Times New Roman"/>
                <a:cs typeface="Times New Roman"/>
                <a:sym typeface="Times New Roman"/>
              </a:rPr>
              <a:t>Learning Agreement </a:t>
            </a:r>
            <a:r>
              <a:rPr lang="pl-PL" sz="1800" b="1" dirty="0">
                <a:latin typeface="Times New Roman"/>
                <a:ea typeface="Times New Roman"/>
                <a:cs typeface="Times New Roman"/>
                <a:sym typeface="Times New Roman"/>
              </a:rPr>
              <a:t>and</a:t>
            </a:r>
            <a:r>
              <a:rPr lang="pl-PL" sz="1800" b="1" i="0" u="none" strike="noStrike" cap="none" dirty="0">
                <a:solidFill>
                  <a:srgbClr val="000000"/>
                </a:solidFill>
                <a:latin typeface="Times New Roman"/>
                <a:ea typeface="Times New Roman"/>
                <a:cs typeface="Times New Roman"/>
                <a:sym typeface="Times New Roman"/>
              </a:rPr>
              <a:t> </a:t>
            </a:r>
            <a:r>
              <a:rPr lang="pl-PL" sz="1800" b="1" i="0" u="none" strike="noStrike" cap="none" dirty="0" err="1">
                <a:solidFill>
                  <a:srgbClr val="000000"/>
                </a:solidFill>
                <a:latin typeface="Times New Roman"/>
                <a:ea typeface="Times New Roman"/>
                <a:cs typeface="Times New Roman"/>
                <a:sym typeface="Times New Roman"/>
              </a:rPr>
              <a:t>Changes</a:t>
            </a:r>
            <a:r>
              <a:rPr lang="pl-PL" sz="1800" b="1" i="0" u="none" strike="noStrike" cap="none" dirty="0">
                <a:solidFill>
                  <a:srgbClr val="000000"/>
                </a:solidFill>
                <a:latin typeface="Times New Roman"/>
                <a:ea typeface="Times New Roman"/>
                <a:cs typeface="Times New Roman"/>
                <a:sym typeface="Times New Roman"/>
              </a:rPr>
              <a:t> (</a:t>
            </a:r>
            <a:r>
              <a:rPr lang="pl-PL" sz="1800" b="1" dirty="0" err="1">
                <a:latin typeface="Times New Roman"/>
                <a:ea typeface="Times New Roman"/>
                <a:cs typeface="Times New Roman"/>
                <a:sym typeface="Times New Roman"/>
              </a:rPr>
              <a:t>if</a:t>
            </a:r>
            <a:r>
              <a:rPr lang="pl-PL" sz="1800" b="1" dirty="0">
                <a:latin typeface="Times New Roman"/>
                <a:ea typeface="Times New Roman"/>
                <a:cs typeface="Times New Roman"/>
                <a:sym typeface="Times New Roman"/>
              </a:rPr>
              <a:t> </a:t>
            </a:r>
            <a:r>
              <a:rPr lang="pl-PL" sz="1800" b="1" dirty="0" err="1">
                <a:latin typeface="Times New Roman"/>
                <a:ea typeface="Times New Roman"/>
                <a:cs typeface="Times New Roman"/>
                <a:sym typeface="Times New Roman"/>
              </a:rPr>
              <a:t>there</a:t>
            </a:r>
            <a:r>
              <a:rPr lang="pl-PL" sz="1800" b="1" dirty="0">
                <a:latin typeface="Times New Roman"/>
                <a:ea typeface="Times New Roman"/>
                <a:cs typeface="Times New Roman"/>
                <a:sym typeface="Times New Roman"/>
              </a:rPr>
              <a:t> </a:t>
            </a:r>
            <a:r>
              <a:rPr lang="pl-PL" sz="1800" b="1" dirty="0" err="1">
                <a:latin typeface="Times New Roman"/>
                <a:ea typeface="Times New Roman"/>
                <a:cs typeface="Times New Roman"/>
                <a:sym typeface="Times New Roman"/>
              </a:rPr>
              <a:t>were</a:t>
            </a:r>
            <a:r>
              <a:rPr lang="pl-PL" sz="1800" b="1" dirty="0">
                <a:latin typeface="Times New Roman"/>
                <a:ea typeface="Times New Roman"/>
                <a:cs typeface="Times New Roman"/>
                <a:sym typeface="Times New Roman"/>
              </a:rPr>
              <a:t> </a:t>
            </a:r>
            <a:r>
              <a:rPr lang="pl-PL" sz="1800" b="1" dirty="0" err="1">
                <a:latin typeface="Times New Roman"/>
                <a:ea typeface="Times New Roman"/>
                <a:cs typeface="Times New Roman"/>
                <a:sym typeface="Times New Roman"/>
              </a:rPr>
              <a:t>any</a:t>
            </a:r>
            <a:r>
              <a:rPr lang="pl-PL" sz="1800" b="1" dirty="0">
                <a:latin typeface="Times New Roman"/>
                <a:ea typeface="Times New Roman"/>
                <a:cs typeface="Times New Roman"/>
                <a:sym typeface="Times New Roman"/>
              </a:rPr>
              <a:t> </a:t>
            </a:r>
            <a:r>
              <a:rPr lang="pl-PL" sz="1800" b="1" dirty="0" err="1">
                <a:latin typeface="Times New Roman"/>
                <a:ea typeface="Times New Roman"/>
                <a:cs typeface="Times New Roman"/>
                <a:sym typeface="Times New Roman"/>
              </a:rPr>
              <a:t>changes</a:t>
            </a:r>
            <a:r>
              <a:rPr lang="pl-PL" sz="1800" b="1" i="0" u="none" strike="noStrike" cap="none" dirty="0">
                <a:solidFill>
                  <a:srgbClr val="000000"/>
                </a:solidFill>
                <a:latin typeface="Times New Roman"/>
                <a:ea typeface="Times New Roman"/>
                <a:cs typeface="Times New Roman"/>
                <a:sym typeface="Times New Roman"/>
              </a:rPr>
              <a:t>)</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pl-PL" sz="1800" b="1" dirty="0" err="1">
                <a:latin typeface="Times New Roman"/>
                <a:ea typeface="Times New Roman"/>
                <a:cs typeface="Times New Roman"/>
                <a:sym typeface="Times New Roman"/>
              </a:rPr>
              <a:t>Filling</a:t>
            </a:r>
            <a:r>
              <a:rPr lang="pl-PL" sz="1800" b="1" dirty="0">
                <a:latin typeface="Times New Roman"/>
                <a:ea typeface="Times New Roman"/>
                <a:cs typeface="Times New Roman"/>
                <a:sym typeface="Times New Roman"/>
              </a:rPr>
              <a:t> out the </a:t>
            </a:r>
            <a:r>
              <a:rPr lang="pl-PL" sz="1800" b="1" dirty="0" err="1">
                <a:latin typeface="Times New Roman"/>
                <a:ea typeface="Times New Roman"/>
                <a:cs typeface="Times New Roman"/>
                <a:sym typeface="Times New Roman"/>
              </a:rPr>
              <a:t>grantee</a:t>
            </a:r>
            <a:r>
              <a:rPr lang="pl-PL" sz="1800" b="1" dirty="0">
                <a:latin typeface="Times New Roman"/>
                <a:ea typeface="Times New Roman"/>
                <a:cs typeface="Times New Roman"/>
                <a:sym typeface="Times New Roman"/>
              </a:rPr>
              <a:t> </a:t>
            </a:r>
            <a:r>
              <a:rPr lang="pl-PL" sz="1800" b="1" dirty="0" err="1">
                <a:latin typeface="Times New Roman"/>
                <a:ea typeface="Times New Roman"/>
                <a:cs typeface="Times New Roman"/>
                <a:sym typeface="Times New Roman"/>
              </a:rPr>
              <a:t>questionnaire</a:t>
            </a:r>
            <a:r>
              <a:rPr lang="pl-PL" sz="1800" b="1" i="0" u="none" strike="noStrike" cap="none" dirty="0">
                <a:solidFill>
                  <a:srgbClr val="000000"/>
                </a:solidFill>
                <a:latin typeface="Times New Roman"/>
                <a:ea typeface="Times New Roman"/>
                <a:cs typeface="Times New Roman"/>
                <a:sym typeface="Times New Roman"/>
              </a:rPr>
              <a:t> </a:t>
            </a:r>
            <a:r>
              <a:rPr lang="pl-PL" sz="1800" dirty="0">
                <a:latin typeface="Times New Roman"/>
                <a:ea typeface="Times New Roman"/>
                <a:cs typeface="Times New Roman"/>
                <a:sym typeface="Times New Roman"/>
              </a:rPr>
              <a:t>Erasmus+ </a:t>
            </a:r>
            <a:r>
              <a:rPr lang="pl-PL" sz="1800" dirty="0" err="1">
                <a:latin typeface="Times New Roman"/>
                <a:ea typeface="Times New Roman"/>
                <a:cs typeface="Times New Roman"/>
                <a:sym typeface="Times New Roman"/>
              </a:rPr>
              <a:t>Programme</a:t>
            </a:r>
            <a:r>
              <a:rPr lang="pl-PL" sz="1800" b="0" i="0" u="none" strike="noStrike" cap="none" dirty="0">
                <a:solidFill>
                  <a:srgbClr val="000000"/>
                </a:solidFill>
                <a:latin typeface="Times New Roman"/>
                <a:ea typeface="Times New Roman"/>
                <a:cs typeface="Times New Roman"/>
                <a:sym typeface="Times New Roman"/>
              </a:rPr>
              <a:t> </a:t>
            </a:r>
            <a:r>
              <a:rPr lang="pl-PL" sz="1800" b="1" dirty="0">
                <a:latin typeface="Times New Roman"/>
                <a:ea typeface="Times New Roman"/>
                <a:cs typeface="Times New Roman"/>
                <a:sym typeface="Times New Roman"/>
              </a:rPr>
              <a:t>- </a:t>
            </a:r>
            <a:r>
              <a:rPr lang="pl-PL" sz="1800" b="1" dirty="0" err="1">
                <a:latin typeface="Times New Roman"/>
                <a:ea typeface="Times New Roman"/>
                <a:cs typeface="Times New Roman"/>
                <a:sym typeface="Times New Roman"/>
              </a:rPr>
              <a:t>an</a:t>
            </a:r>
            <a:r>
              <a:rPr lang="pl-PL" sz="1800" b="1" dirty="0">
                <a:latin typeface="Times New Roman"/>
                <a:ea typeface="Times New Roman"/>
                <a:cs typeface="Times New Roman"/>
                <a:sym typeface="Times New Roman"/>
              </a:rPr>
              <a:t> automatic </a:t>
            </a:r>
            <a:r>
              <a:rPr lang="pl-PL" sz="1800" b="1" dirty="0" err="1">
                <a:latin typeface="Times New Roman"/>
                <a:ea typeface="Times New Roman"/>
                <a:cs typeface="Times New Roman"/>
                <a:sym typeface="Times New Roman"/>
              </a:rPr>
              <a:t>message</a:t>
            </a:r>
            <a:r>
              <a:rPr lang="pl-PL" sz="1800" b="1" dirty="0">
                <a:latin typeface="Times New Roman"/>
                <a:ea typeface="Times New Roman"/>
                <a:cs typeface="Times New Roman"/>
                <a:sym typeface="Times New Roman"/>
              </a:rPr>
              <a:t> with a link to the </a:t>
            </a:r>
            <a:r>
              <a:rPr lang="pl-PL" sz="1800" b="1" dirty="0" err="1">
                <a:latin typeface="Times New Roman"/>
                <a:ea typeface="Times New Roman"/>
                <a:cs typeface="Times New Roman"/>
                <a:sym typeface="Times New Roman"/>
              </a:rPr>
              <a:t>survey</a:t>
            </a:r>
            <a:r>
              <a:rPr lang="pl-PL" sz="1800" b="1" dirty="0">
                <a:latin typeface="Times New Roman"/>
                <a:ea typeface="Times New Roman"/>
                <a:cs typeface="Times New Roman"/>
                <a:sym typeface="Times New Roman"/>
              </a:rPr>
              <a:t> </a:t>
            </a:r>
            <a:r>
              <a:rPr lang="pl-PL" sz="1800" b="1" dirty="0" err="1">
                <a:latin typeface="Times New Roman"/>
                <a:ea typeface="Times New Roman"/>
                <a:cs typeface="Times New Roman"/>
                <a:sym typeface="Times New Roman"/>
              </a:rPr>
              <a:t>arrives</a:t>
            </a:r>
            <a:r>
              <a:rPr lang="pl-PL" sz="1800" b="1" dirty="0">
                <a:latin typeface="Times New Roman"/>
                <a:ea typeface="Times New Roman"/>
                <a:cs typeface="Times New Roman"/>
                <a:sym typeface="Times New Roman"/>
              </a:rPr>
              <a:t> in the mail on the </a:t>
            </a:r>
            <a:r>
              <a:rPr lang="pl-PL" sz="1800" b="1" dirty="0" err="1">
                <a:latin typeface="Times New Roman"/>
                <a:ea typeface="Times New Roman"/>
                <a:cs typeface="Times New Roman"/>
                <a:sym typeface="Times New Roman"/>
              </a:rPr>
              <a:t>last</a:t>
            </a:r>
            <a:r>
              <a:rPr lang="pl-PL" sz="1800" b="1" dirty="0">
                <a:latin typeface="Times New Roman"/>
                <a:ea typeface="Times New Roman"/>
                <a:cs typeface="Times New Roman"/>
                <a:sym typeface="Times New Roman"/>
              </a:rPr>
              <a:t> </a:t>
            </a:r>
            <a:r>
              <a:rPr lang="pl-PL" sz="1800" b="1" dirty="0" err="1">
                <a:latin typeface="Times New Roman"/>
                <a:ea typeface="Times New Roman"/>
                <a:cs typeface="Times New Roman"/>
                <a:sym typeface="Times New Roman"/>
              </a:rPr>
              <a:t>day</a:t>
            </a:r>
            <a:r>
              <a:rPr lang="pl-PL" sz="1800" b="1" dirty="0">
                <a:latin typeface="Times New Roman"/>
                <a:ea typeface="Times New Roman"/>
                <a:cs typeface="Times New Roman"/>
                <a:sym typeface="Times New Roman"/>
              </a:rPr>
              <a:t> of </a:t>
            </a:r>
            <a:r>
              <a:rPr lang="pl-PL" sz="1800" b="1" dirty="0" err="1">
                <a:latin typeface="Times New Roman"/>
                <a:ea typeface="Times New Roman"/>
                <a:cs typeface="Times New Roman"/>
                <a:sym typeface="Times New Roman"/>
              </a:rPr>
              <a:t>mobility</a:t>
            </a:r>
            <a:endParaRPr sz="1800" b="1" dirty="0">
              <a:latin typeface="Times New Roman"/>
              <a:ea typeface="Times New Roman"/>
              <a:cs typeface="Times New Roman"/>
              <a:sym typeface="Times New Roman"/>
            </a:endParaRPr>
          </a:p>
          <a:p>
            <a:pPr marL="0" lvl="0" indent="0" algn="just" rtl="0">
              <a:spcBef>
                <a:spcPts val="0"/>
              </a:spcBef>
              <a:spcAft>
                <a:spcPts val="0"/>
              </a:spcAft>
              <a:buClr>
                <a:schemeClr val="lt1"/>
              </a:buClr>
              <a:buSzPts val="1100"/>
              <a:buFont typeface="Arial"/>
              <a:buNone/>
            </a:pPr>
            <a:r>
              <a:rPr lang="pl-PL" sz="1800" b="1" dirty="0">
                <a:solidFill>
                  <a:srgbClr val="DE0000"/>
                </a:solidFill>
                <a:latin typeface="Times New Roman"/>
                <a:ea typeface="Times New Roman"/>
                <a:cs typeface="Times New Roman"/>
                <a:sym typeface="Times New Roman"/>
              </a:rPr>
              <a:t>ALL DOCUMENTS MUST BE SUBMITTED to the IRO and </a:t>
            </a:r>
            <a:r>
              <a:rPr lang="pl-PL" sz="1800" b="1" dirty="0" err="1">
                <a:solidFill>
                  <a:srgbClr val="DE0000"/>
                </a:solidFill>
                <a:latin typeface="Times New Roman"/>
                <a:ea typeface="Times New Roman"/>
                <a:cs typeface="Times New Roman"/>
                <a:sym typeface="Times New Roman"/>
              </a:rPr>
              <a:t>attached</a:t>
            </a:r>
            <a:r>
              <a:rPr lang="pl-PL" sz="1800" b="1" dirty="0">
                <a:solidFill>
                  <a:srgbClr val="DE0000"/>
                </a:solidFill>
                <a:latin typeface="Times New Roman"/>
                <a:ea typeface="Times New Roman"/>
                <a:cs typeface="Times New Roman"/>
                <a:sym typeface="Times New Roman"/>
              </a:rPr>
              <a:t> to the IRC.</a:t>
            </a:r>
            <a:endParaRPr sz="1800" b="1" dirty="0">
              <a:solidFill>
                <a:srgbClr val="DE0000"/>
              </a:solidFill>
              <a:latin typeface="Times New Roman"/>
              <a:ea typeface="Times New Roman"/>
              <a:cs typeface="Times New Roman"/>
              <a:sym typeface="Times New Roman"/>
            </a:endParaRPr>
          </a:p>
          <a:p>
            <a:pPr marL="0" lvl="0" indent="0" algn="just" rtl="0">
              <a:spcBef>
                <a:spcPts val="0"/>
              </a:spcBef>
              <a:spcAft>
                <a:spcPts val="0"/>
              </a:spcAft>
              <a:buClr>
                <a:schemeClr val="lt1"/>
              </a:buClr>
              <a:buSzPts val="1100"/>
              <a:buFont typeface="Arial"/>
              <a:buNone/>
            </a:pPr>
            <a:r>
              <a:rPr lang="pl-PL" sz="1800" b="1" dirty="0">
                <a:solidFill>
                  <a:srgbClr val="DE0000"/>
                </a:solidFill>
                <a:latin typeface="Times New Roman"/>
                <a:ea typeface="Times New Roman"/>
                <a:cs typeface="Times New Roman"/>
                <a:sym typeface="Times New Roman"/>
              </a:rPr>
              <a:t>THIS IS A PREREQUISITE FOR THE DISBURSEMENT OF THE LAST TRANCHE OF THE GRANT. </a:t>
            </a:r>
            <a:endParaRPr sz="1800" b="1" dirty="0">
              <a:solidFill>
                <a:srgbClr val="DE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800"/>
              <a:buFont typeface="Arial"/>
              <a:buNone/>
            </a:pPr>
            <a:r>
              <a:rPr lang="pl-PL" sz="1800" b="1" dirty="0">
                <a:latin typeface="Times New Roman"/>
                <a:ea typeface="Times New Roman"/>
                <a:cs typeface="Times New Roman"/>
                <a:sym typeface="Times New Roman"/>
              </a:rPr>
              <a:t>FACULTY CLEARANCE </a:t>
            </a:r>
            <a:r>
              <a:rPr lang="pl-PL" sz="1800" dirty="0">
                <a:latin typeface="Times New Roman"/>
                <a:ea typeface="Times New Roman"/>
                <a:cs typeface="Times New Roman"/>
                <a:sym typeface="Times New Roman"/>
              </a:rPr>
              <a:t>(</a:t>
            </a:r>
            <a:r>
              <a:rPr lang="pl-PL" sz="1800" dirty="0" err="1">
                <a:latin typeface="Times New Roman"/>
                <a:ea typeface="Times New Roman"/>
                <a:cs typeface="Times New Roman"/>
                <a:sym typeface="Times New Roman"/>
              </a:rPr>
              <a:t>recognition</a:t>
            </a:r>
            <a:r>
              <a:rPr lang="pl-PL" sz="1800" dirty="0">
                <a:latin typeface="Times New Roman"/>
                <a:ea typeface="Times New Roman"/>
                <a:cs typeface="Times New Roman"/>
                <a:sym typeface="Times New Roman"/>
              </a:rPr>
              <a:t> for the </a:t>
            </a:r>
            <a:r>
              <a:rPr lang="pl-PL" sz="1800" dirty="0" err="1">
                <a:latin typeface="Times New Roman"/>
                <a:ea typeface="Times New Roman"/>
                <a:cs typeface="Times New Roman"/>
                <a:sym typeface="Times New Roman"/>
              </a:rPr>
              <a:t>student's</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achievements</a:t>
            </a:r>
            <a:r>
              <a:rPr lang="pl-PL" sz="1800" dirty="0">
                <a:latin typeface="Times New Roman"/>
                <a:ea typeface="Times New Roman"/>
                <a:cs typeface="Times New Roman"/>
                <a:sym typeface="Times New Roman"/>
              </a:rPr>
              <a:t> of the </a:t>
            </a:r>
            <a:r>
              <a:rPr lang="pl-PL" sz="1800" dirty="0" err="1">
                <a:latin typeface="Times New Roman"/>
                <a:ea typeface="Times New Roman"/>
                <a:cs typeface="Times New Roman"/>
                <a:sym typeface="Times New Roman"/>
              </a:rPr>
              <a:t>courses</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completed</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at</a:t>
            </a:r>
            <a:r>
              <a:rPr lang="pl-PL" sz="1800" dirty="0">
                <a:latin typeface="Times New Roman"/>
                <a:ea typeface="Times New Roman"/>
                <a:cs typeface="Times New Roman"/>
                <a:sym typeface="Times New Roman"/>
              </a:rPr>
              <a:t> the partner </a:t>
            </a:r>
            <a:r>
              <a:rPr lang="pl-PL" sz="1800" dirty="0" err="1">
                <a:latin typeface="Times New Roman"/>
                <a:ea typeface="Times New Roman"/>
                <a:cs typeface="Times New Roman"/>
                <a:sym typeface="Times New Roman"/>
              </a:rPr>
              <a:t>university</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meritically</a:t>
            </a:r>
            <a:r>
              <a:rPr lang="pl-PL" sz="1800" dirty="0">
                <a:latin typeface="Times New Roman"/>
                <a:ea typeface="Times New Roman"/>
                <a:cs typeface="Times New Roman"/>
                <a:sym typeface="Times New Roman"/>
              </a:rPr>
              <a:t> from the </a:t>
            </a:r>
            <a:r>
              <a:rPr lang="pl-PL" sz="1800" dirty="0" err="1">
                <a:latin typeface="Times New Roman"/>
                <a:ea typeface="Times New Roman"/>
                <a:cs typeface="Times New Roman"/>
                <a:sym typeface="Times New Roman"/>
              </a:rPr>
              <a:t>completed</a:t>
            </a:r>
            <a:r>
              <a:rPr lang="pl-PL" sz="1800" dirty="0">
                <a:latin typeface="Times New Roman"/>
                <a:ea typeface="Times New Roman"/>
                <a:cs typeface="Times New Roman"/>
                <a:sym typeface="Times New Roman"/>
              </a:rPr>
              <a:t> program the student </a:t>
            </a:r>
            <a:r>
              <a:rPr lang="pl-PL" sz="1800" dirty="0" err="1">
                <a:latin typeface="Times New Roman"/>
                <a:ea typeface="Times New Roman"/>
                <a:cs typeface="Times New Roman"/>
                <a:sym typeface="Times New Roman"/>
              </a:rPr>
              <a:t>is</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accounted</a:t>
            </a:r>
            <a:r>
              <a:rPr lang="pl-PL" sz="1800" dirty="0">
                <a:latin typeface="Times New Roman"/>
                <a:ea typeface="Times New Roman"/>
                <a:cs typeface="Times New Roman"/>
                <a:sym typeface="Times New Roman"/>
              </a:rPr>
              <a:t> for </a:t>
            </a:r>
            <a:r>
              <a:rPr lang="pl-PL" sz="1800" dirty="0" err="1">
                <a:latin typeface="Times New Roman"/>
                <a:ea typeface="Times New Roman"/>
                <a:cs typeface="Times New Roman"/>
                <a:sym typeface="Times New Roman"/>
              </a:rPr>
              <a:t>at</a:t>
            </a:r>
            <a:r>
              <a:rPr lang="pl-PL" sz="1800" dirty="0">
                <a:latin typeface="Times New Roman"/>
                <a:ea typeface="Times New Roman"/>
                <a:cs typeface="Times New Roman"/>
                <a:sym typeface="Times New Roman"/>
              </a:rPr>
              <a:t> the </a:t>
            </a:r>
            <a:r>
              <a:rPr lang="pl-PL" sz="1800" dirty="0" err="1">
                <a:latin typeface="Times New Roman"/>
                <a:ea typeface="Times New Roman"/>
                <a:cs typeface="Times New Roman"/>
                <a:sym typeface="Times New Roman"/>
              </a:rPr>
              <a:t>faculty</a:t>
            </a:r>
            <a:endParaRPr sz="1400" b="0" i="0" u="none" strike="noStrike" cap="none" dirty="0">
              <a:solidFill>
                <a:srgbClr val="000000"/>
              </a:solidFill>
              <a:latin typeface="Arial"/>
              <a:ea typeface="Arial"/>
              <a:cs typeface="Arial"/>
              <a:sym typeface="Arial"/>
            </a:endParaRPr>
          </a:p>
        </p:txBody>
      </p:sp>
      <p:pic>
        <p:nvPicPr>
          <p:cNvPr id="172" name="Google Shape;172;p12"/>
          <p:cNvPicPr preferRelativeResize="0"/>
          <p:nvPr/>
        </p:nvPicPr>
        <p:blipFill rotWithShape="1">
          <a:blip r:embed="rId3">
            <a:alphaModFix/>
          </a:blip>
          <a:srcRect/>
          <a:stretch/>
        </p:blipFill>
        <p:spPr>
          <a:xfrm>
            <a:off x="2057400" y="4487272"/>
            <a:ext cx="3095624" cy="2063749"/>
          </a:xfrm>
          <a:prstGeom prst="rect">
            <a:avLst/>
          </a:prstGeom>
          <a:noFill/>
          <a:ln>
            <a:noFill/>
          </a:ln>
        </p:spPr>
      </p:pic>
      <p:pic>
        <p:nvPicPr>
          <p:cNvPr id="173" name="Google Shape;173;p12"/>
          <p:cNvPicPr preferRelativeResize="0"/>
          <p:nvPr/>
        </p:nvPicPr>
        <p:blipFill rotWithShape="1">
          <a:blip r:embed="rId4">
            <a:alphaModFix/>
          </a:blip>
          <a:srcRect/>
          <a:stretch/>
        </p:blipFill>
        <p:spPr>
          <a:xfrm>
            <a:off x="5923787" y="4489734"/>
            <a:ext cx="3095625" cy="2061287"/>
          </a:xfrm>
          <a:prstGeom prst="rect">
            <a:avLst/>
          </a:prstGeom>
          <a:noFill/>
          <a:ln>
            <a:noFill/>
          </a:ln>
        </p:spPr>
      </p:pic>
      <p:pic>
        <p:nvPicPr>
          <p:cNvPr id="7" name="Obraz 6">
            <a:extLst>
              <a:ext uri="{FF2B5EF4-FFF2-40B4-BE49-F238E27FC236}">
                <a16:creationId xmlns:a16="http://schemas.microsoft.com/office/drawing/2014/main" id="{CB450031-E087-4AEE-94BF-4DBEDC4C8845}"/>
              </a:ext>
            </a:extLst>
          </p:cNvPr>
          <p:cNvPicPr>
            <a:picLocks noChangeAspect="1"/>
          </p:cNvPicPr>
          <p:nvPr/>
        </p:nvPicPr>
        <p:blipFill>
          <a:blip r:embed="rId5"/>
          <a:stretch>
            <a:fillRect/>
          </a:stretch>
        </p:blipFill>
        <p:spPr>
          <a:xfrm>
            <a:off x="10395133" y="5433034"/>
            <a:ext cx="1062443" cy="111798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3"/>
          <p:cNvSpPr/>
          <p:nvPr/>
        </p:nvSpPr>
        <p:spPr>
          <a:xfrm>
            <a:off x="454953" y="227983"/>
            <a:ext cx="8449056"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pl-PL" sz="2400" b="1">
                <a:solidFill>
                  <a:srgbClr val="8DA2CD"/>
                </a:solidFill>
                <a:latin typeface="Audiowide"/>
                <a:ea typeface="Audiowide"/>
                <a:cs typeface="Audiowide"/>
                <a:sym typeface="Audiowide"/>
              </a:rPr>
              <a:t>International Relations Office</a:t>
            </a:r>
            <a:endParaRPr sz="2250">
              <a:solidFill>
                <a:srgbClr val="333333"/>
              </a:solidFill>
            </a:endParaRPr>
          </a:p>
          <a:p>
            <a:pPr marL="0" marR="0" lvl="0" indent="0" algn="l" rtl="0">
              <a:lnSpc>
                <a:spcPct val="100000"/>
              </a:lnSpc>
              <a:spcBef>
                <a:spcPts val="0"/>
              </a:spcBef>
              <a:spcAft>
                <a:spcPts val="0"/>
              </a:spcAft>
              <a:buClr>
                <a:srgbClr val="000000"/>
              </a:buClr>
              <a:buSzPts val="2400"/>
              <a:buFont typeface="Arial"/>
              <a:buNone/>
            </a:pPr>
            <a:endParaRPr sz="2400" b="1">
              <a:solidFill>
                <a:srgbClr val="8DA2CD"/>
              </a:solidFill>
              <a:latin typeface="Audiowide"/>
              <a:ea typeface="Audiowide"/>
              <a:cs typeface="Audiowide"/>
              <a:sym typeface="Audiowide"/>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udiowide"/>
              <a:ea typeface="Audiowide"/>
              <a:cs typeface="Audiowide"/>
              <a:sym typeface="Audiowide"/>
            </a:endParaRPr>
          </a:p>
        </p:txBody>
      </p:sp>
      <p:sp>
        <p:nvSpPr>
          <p:cNvPr id="180" name="Google Shape;180;p13"/>
          <p:cNvSpPr txBox="1">
            <a:spLocks noGrp="1"/>
          </p:cNvSpPr>
          <p:nvPr>
            <p:ph type="body" idx="1"/>
          </p:nvPr>
        </p:nvSpPr>
        <p:spPr>
          <a:xfrm>
            <a:off x="2112998" y="855953"/>
            <a:ext cx="8389500" cy="4797300"/>
          </a:xfrm>
          <a:prstGeom prst="rect">
            <a:avLst/>
          </a:prstGeom>
          <a:noFill/>
          <a:ln>
            <a:noFill/>
          </a:ln>
        </p:spPr>
        <p:txBody>
          <a:bodyPr spcFirstLastPara="1" wrap="square" lIns="91425" tIns="45700" rIns="91425" bIns="45700" anchor="t" anchorCtr="0">
            <a:normAutofit fontScale="62500" lnSpcReduction="20000"/>
          </a:bodyPr>
          <a:lstStyle/>
          <a:p>
            <a:pPr marL="457200" marR="0" lvl="0" indent="-228600" algn="l" rtl="0">
              <a:lnSpc>
                <a:spcPct val="90000"/>
              </a:lnSpc>
              <a:spcBef>
                <a:spcPts val="1000"/>
              </a:spcBef>
              <a:spcAft>
                <a:spcPts val="0"/>
              </a:spcAft>
              <a:buClr>
                <a:schemeClr val="lt1"/>
              </a:buClr>
              <a:buSzPct val="181818"/>
              <a:buFont typeface="Lato"/>
              <a:buNone/>
            </a:pPr>
            <a:endParaRPr dirty="0"/>
          </a:p>
          <a:p>
            <a:pPr marL="457200" lvl="0" indent="-228600" algn="ctr" rtl="0">
              <a:lnSpc>
                <a:spcPct val="90000"/>
              </a:lnSpc>
              <a:spcBef>
                <a:spcPts val="1000"/>
              </a:spcBef>
              <a:spcAft>
                <a:spcPts val="0"/>
              </a:spcAft>
              <a:buSzPct val="267942"/>
              <a:buNone/>
            </a:pPr>
            <a:r>
              <a:rPr lang="pl-PL" sz="1900" b="1" dirty="0" err="1">
                <a:latin typeface="Times New Roman"/>
                <a:ea typeface="Times New Roman"/>
                <a:cs typeface="Times New Roman"/>
                <a:sym typeface="Times New Roman"/>
              </a:rPr>
              <a:t>Anastasiia</a:t>
            </a:r>
            <a:r>
              <a:rPr lang="pl-PL" sz="1900" b="1" dirty="0">
                <a:latin typeface="Times New Roman"/>
                <a:ea typeface="Times New Roman"/>
                <a:cs typeface="Times New Roman"/>
                <a:sym typeface="Times New Roman"/>
              </a:rPr>
              <a:t> Bokovenko</a:t>
            </a:r>
            <a:endParaRPr dirty="0"/>
          </a:p>
          <a:p>
            <a:pPr marL="457200" lvl="0" indent="-228600" algn="ctr" rtl="0">
              <a:lnSpc>
                <a:spcPct val="90000"/>
              </a:lnSpc>
              <a:spcBef>
                <a:spcPts val="1000"/>
              </a:spcBef>
              <a:spcAft>
                <a:spcPts val="0"/>
              </a:spcAft>
              <a:buSzPct val="267942"/>
              <a:buNone/>
            </a:pPr>
            <a:r>
              <a:rPr lang="pl-PL" sz="1900" dirty="0">
                <a:latin typeface="Times New Roman"/>
                <a:ea typeface="Times New Roman"/>
                <a:cs typeface="Times New Roman"/>
                <a:sym typeface="Times New Roman"/>
              </a:rPr>
              <a:t>e-mail: </a:t>
            </a:r>
            <a:r>
              <a:rPr lang="pl-PL" sz="1900" i="1" u="sng" dirty="0">
                <a:solidFill>
                  <a:schemeClr val="hlink"/>
                </a:solidFill>
                <a:latin typeface="Times New Roman"/>
                <a:ea typeface="Times New Roman"/>
                <a:cs typeface="Times New Roman"/>
                <a:sym typeface="Times New Roman"/>
                <a:hlinkClick r:id="rId3"/>
              </a:rPr>
              <a:t>anastasiia.bokovenko@pwr.edu.pl</a:t>
            </a:r>
            <a:r>
              <a:rPr lang="pl-PL" sz="1900" i="1" dirty="0">
                <a:latin typeface="Times New Roman"/>
                <a:ea typeface="Times New Roman"/>
                <a:cs typeface="Times New Roman"/>
                <a:sym typeface="Times New Roman"/>
              </a:rPr>
              <a:t> </a:t>
            </a:r>
            <a:endParaRPr sz="1900" dirty="0">
              <a:latin typeface="Times New Roman"/>
              <a:ea typeface="Times New Roman"/>
              <a:cs typeface="Times New Roman"/>
              <a:sym typeface="Times New Roman"/>
            </a:endParaRPr>
          </a:p>
          <a:p>
            <a:pPr marL="457200" lvl="0" indent="-228600" algn="ctr" rtl="0">
              <a:lnSpc>
                <a:spcPct val="90000"/>
              </a:lnSpc>
              <a:spcBef>
                <a:spcPts val="1000"/>
              </a:spcBef>
              <a:spcAft>
                <a:spcPts val="0"/>
              </a:spcAft>
              <a:buSzPct val="267942"/>
              <a:buNone/>
            </a:pPr>
            <a:r>
              <a:rPr lang="pl-PL" sz="1900" dirty="0">
                <a:latin typeface="Times New Roman"/>
                <a:ea typeface="Times New Roman"/>
                <a:cs typeface="Times New Roman"/>
                <a:sym typeface="Times New Roman"/>
              </a:rPr>
              <a:t> </a:t>
            </a:r>
            <a:r>
              <a:rPr lang="pl-PL" sz="1900" dirty="0" err="1">
                <a:latin typeface="Times New Roman"/>
                <a:ea typeface="Times New Roman"/>
                <a:cs typeface="Times New Roman"/>
                <a:sym typeface="Times New Roman"/>
              </a:rPr>
              <a:t>phone</a:t>
            </a:r>
            <a:r>
              <a:rPr lang="pl-PL" sz="1900" dirty="0">
                <a:latin typeface="Times New Roman"/>
                <a:ea typeface="Times New Roman"/>
                <a:cs typeface="Times New Roman"/>
                <a:sym typeface="Times New Roman"/>
              </a:rPr>
              <a:t> no: 71 320 22 32</a:t>
            </a:r>
            <a:endParaRPr dirty="0"/>
          </a:p>
          <a:p>
            <a:pPr marL="457200" lvl="0" indent="-228600" algn="ctr" rtl="0">
              <a:lnSpc>
                <a:spcPct val="90000"/>
              </a:lnSpc>
              <a:spcBef>
                <a:spcPts val="1000"/>
              </a:spcBef>
              <a:spcAft>
                <a:spcPts val="0"/>
              </a:spcAft>
              <a:buSzPct val="267942"/>
              <a:buNone/>
            </a:pPr>
            <a:endParaRPr sz="1900" dirty="0">
              <a:latin typeface="Times New Roman"/>
              <a:ea typeface="Times New Roman"/>
              <a:cs typeface="Times New Roman"/>
              <a:sym typeface="Times New Roman"/>
            </a:endParaRPr>
          </a:p>
          <a:p>
            <a:pPr marL="457200" lvl="0" indent="-228600" algn="ctr" rtl="0">
              <a:lnSpc>
                <a:spcPct val="90000"/>
              </a:lnSpc>
              <a:spcBef>
                <a:spcPts val="1000"/>
              </a:spcBef>
              <a:spcAft>
                <a:spcPts val="0"/>
              </a:spcAft>
              <a:buSzPct val="267942"/>
              <a:buNone/>
            </a:pPr>
            <a:r>
              <a:rPr lang="pl-PL" sz="1900" b="1" dirty="0">
                <a:latin typeface="Times New Roman"/>
                <a:ea typeface="Times New Roman"/>
                <a:cs typeface="Times New Roman"/>
                <a:sym typeface="Times New Roman"/>
              </a:rPr>
              <a:t>Joanna Latuszek</a:t>
            </a:r>
            <a:endParaRPr dirty="0"/>
          </a:p>
          <a:p>
            <a:pPr marL="457200" lvl="0" indent="-228600" algn="ctr" rtl="0">
              <a:lnSpc>
                <a:spcPct val="90000"/>
              </a:lnSpc>
              <a:spcBef>
                <a:spcPts val="1000"/>
              </a:spcBef>
              <a:spcAft>
                <a:spcPts val="0"/>
              </a:spcAft>
              <a:buSzPct val="267942"/>
              <a:buNone/>
            </a:pPr>
            <a:r>
              <a:rPr lang="pl-PL" sz="1900" i="1" dirty="0">
                <a:latin typeface="Times New Roman"/>
                <a:ea typeface="Times New Roman"/>
                <a:cs typeface="Times New Roman"/>
                <a:sym typeface="Times New Roman"/>
              </a:rPr>
              <a:t>e-mail: </a:t>
            </a:r>
            <a:r>
              <a:rPr lang="pl-PL" sz="1900" i="1" u="sng" dirty="0">
                <a:solidFill>
                  <a:schemeClr val="hlink"/>
                </a:solidFill>
                <a:latin typeface="Times New Roman"/>
                <a:ea typeface="Times New Roman"/>
                <a:cs typeface="Times New Roman"/>
                <a:sym typeface="Times New Roman"/>
                <a:hlinkClick r:id="rId4"/>
              </a:rPr>
              <a:t>joanna.latuszek@pwr.edu.pl</a:t>
            </a:r>
            <a:r>
              <a:rPr lang="pl-PL" sz="1900" i="1" dirty="0">
                <a:latin typeface="Times New Roman"/>
                <a:ea typeface="Times New Roman"/>
                <a:cs typeface="Times New Roman"/>
                <a:sym typeface="Times New Roman"/>
              </a:rPr>
              <a:t> </a:t>
            </a:r>
            <a:endParaRPr sz="1900" dirty="0">
              <a:solidFill>
                <a:srgbClr val="000000"/>
              </a:solidFill>
              <a:latin typeface="Times New Roman"/>
              <a:ea typeface="Times New Roman"/>
              <a:cs typeface="Times New Roman"/>
              <a:sym typeface="Times New Roman"/>
            </a:endParaRPr>
          </a:p>
          <a:p>
            <a:pPr marL="457200" lvl="0" indent="-228600" algn="ctr" rtl="0">
              <a:lnSpc>
                <a:spcPct val="90000"/>
              </a:lnSpc>
              <a:spcBef>
                <a:spcPts val="1000"/>
              </a:spcBef>
              <a:spcAft>
                <a:spcPts val="0"/>
              </a:spcAft>
              <a:buSzPct val="267942"/>
              <a:buNone/>
            </a:pPr>
            <a:r>
              <a:rPr lang="pl-PL" sz="1900" dirty="0" err="1">
                <a:latin typeface="Times New Roman"/>
                <a:ea typeface="Times New Roman"/>
                <a:cs typeface="Times New Roman"/>
                <a:sym typeface="Times New Roman"/>
              </a:rPr>
              <a:t>phone</a:t>
            </a:r>
            <a:r>
              <a:rPr lang="pl-PL" sz="1900" dirty="0">
                <a:latin typeface="Times New Roman"/>
                <a:ea typeface="Times New Roman"/>
                <a:cs typeface="Times New Roman"/>
                <a:sym typeface="Times New Roman"/>
              </a:rPr>
              <a:t> no.:71 320 25 43</a:t>
            </a:r>
            <a:endParaRPr sz="1900" dirty="0">
              <a:latin typeface="Times New Roman"/>
              <a:ea typeface="Times New Roman"/>
              <a:cs typeface="Times New Roman"/>
              <a:sym typeface="Times New Roman"/>
            </a:endParaRPr>
          </a:p>
          <a:p>
            <a:pPr marL="457200" lvl="0" indent="-228600" algn="ctr" rtl="0">
              <a:lnSpc>
                <a:spcPct val="90000"/>
              </a:lnSpc>
              <a:spcBef>
                <a:spcPts val="1000"/>
              </a:spcBef>
              <a:spcAft>
                <a:spcPts val="0"/>
              </a:spcAft>
              <a:buSzPct val="267942"/>
              <a:buNone/>
            </a:pPr>
            <a:endParaRPr sz="1900" dirty="0">
              <a:latin typeface="Times New Roman"/>
              <a:ea typeface="Times New Roman"/>
              <a:cs typeface="Times New Roman"/>
              <a:sym typeface="Times New Roman"/>
            </a:endParaRPr>
          </a:p>
          <a:p>
            <a:pPr marL="457200" lvl="0" indent="-228600" algn="ctr" rtl="0">
              <a:lnSpc>
                <a:spcPct val="90000"/>
              </a:lnSpc>
              <a:spcBef>
                <a:spcPts val="1000"/>
              </a:spcBef>
              <a:spcAft>
                <a:spcPts val="0"/>
              </a:spcAft>
              <a:buSzPct val="267942"/>
              <a:buNone/>
            </a:pPr>
            <a:r>
              <a:rPr lang="pl-PL" sz="1900" b="1" dirty="0">
                <a:latin typeface="Times New Roman"/>
                <a:ea typeface="Times New Roman"/>
                <a:cs typeface="Times New Roman"/>
                <a:sym typeface="Times New Roman"/>
              </a:rPr>
              <a:t>Julia Bohdziewicz</a:t>
            </a:r>
            <a:endParaRPr sz="1900" b="1" dirty="0">
              <a:latin typeface="Times New Roman"/>
              <a:ea typeface="Times New Roman"/>
              <a:cs typeface="Times New Roman"/>
              <a:sym typeface="Times New Roman"/>
            </a:endParaRPr>
          </a:p>
          <a:p>
            <a:pPr marL="457200" lvl="0" indent="-228600" algn="ctr" rtl="0">
              <a:lnSpc>
                <a:spcPct val="90000"/>
              </a:lnSpc>
              <a:spcBef>
                <a:spcPts val="1000"/>
              </a:spcBef>
              <a:spcAft>
                <a:spcPts val="0"/>
              </a:spcAft>
              <a:buSzPct val="282827"/>
              <a:buNone/>
            </a:pPr>
            <a:r>
              <a:rPr lang="pl-PL" sz="1800" b="1" dirty="0">
                <a:solidFill>
                  <a:srgbClr val="333333"/>
                </a:solidFill>
                <a:latin typeface="Times New Roman"/>
                <a:ea typeface="Times New Roman"/>
                <a:cs typeface="Times New Roman"/>
                <a:sym typeface="Times New Roman"/>
              </a:rPr>
              <a:t>Erasmus+ </a:t>
            </a:r>
            <a:r>
              <a:rPr lang="pl-PL" sz="1800" b="1" dirty="0" err="1">
                <a:solidFill>
                  <a:srgbClr val="333333"/>
                </a:solidFill>
                <a:latin typeface="Times New Roman"/>
                <a:ea typeface="Times New Roman"/>
                <a:cs typeface="Times New Roman"/>
                <a:sym typeface="Times New Roman"/>
              </a:rPr>
              <a:t>Institutional</a:t>
            </a:r>
            <a:r>
              <a:rPr lang="pl-PL" sz="1800" b="1" dirty="0">
                <a:solidFill>
                  <a:srgbClr val="333333"/>
                </a:solidFill>
                <a:latin typeface="Times New Roman"/>
                <a:ea typeface="Times New Roman"/>
                <a:cs typeface="Times New Roman"/>
                <a:sym typeface="Times New Roman"/>
              </a:rPr>
              <a:t> </a:t>
            </a:r>
            <a:r>
              <a:rPr lang="pl-PL" sz="1800" b="1" dirty="0" err="1">
                <a:solidFill>
                  <a:srgbClr val="333333"/>
                </a:solidFill>
                <a:latin typeface="Times New Roman"/>
                <a:ea typeface="Times New Roman"/>
                <a:cs typeface="Times New Roman"/>
                <a:sym typeface="Times New Roman"/>
              </a:rPr>
              <a:t>Coordinator</a:t>
            </a:r>
            <a:r>
              <a:rPr lang="pl-PL" sz="1800" b="1" dirty="0">
                <a:solidFill>
                  <a:srgbClr val="333333"/>
                </a:solidFill>
                <a:latin typeface="Times New Roman"/>
                <a:ea typeface="Times New Roman"/>
                <a:cs typeface="Times New Roman"/>
                <a:sym typeface="Times New Roman"/>
              </a:rPr>
              <a:t>  </a:t>
            </a:r>
            <a:endParaRPr sz="1800" b="1" dirty="0">
              <a:latin typeface="Times New Roman"/>
              <a:ea typeface="Times New Roman"/>
              <a:cs typeface="Times New Roman"/>
              <a:sym typeface="Times New Roman"/>
            </a:endParaRPr>
          </a:p>
          <a:p>
            <a:pPr marL="457200" lvl="0" indent="-228600" algn="ctr" rtl="0">
              <a:lnSpc>
                <a:spcPct val="90000"/>
              </a:lnSpc>
              <a:spcBef>
                <a:spcPts val="1000"/>
              </a:spcBef>
              <a:spcAft>
                <a:spcPts val="0"/>
              </a:spcAft>
              <a:buSzPct val="267942"/>
              <a:buNone/>
            </a:pPr>
            <a:r>
              <a:rPr lang="pl-PL" sz="1900" dirty="0">
                <a:latin typeface="Times New Roman"/>
                <a:ea typeface="Times New Roman"/>
                <a:cs typeface="Times New Roman"/>
                <a:sym typeface="Times New Roman"/>
              </a:rPr>
              <a:t>e-mail: </a:t>
            </a:r>
            <a:r>
              <a:rPr lang="pl-PL" sz="1900" u="sng" dirty="0">
                <a:solidFill>
                  <a:schemeClr val="hlink"/>
                </a:solidFill>
                <a:latin typeface="Times New Roman"/>
                <a:ea typeface="Times New Roman"/>
                <a:cs typeface="Times New Roman"/>
                <a:sym typeface="Times New Roman"/>
                <a:hlinkClick r:id="rId5"/>
              </a:rPr>
              <a:t>julia.bohdziewicz@pwr.ed.pl</a:t>
            </a:r>
            <a:r>
              <a:rPr lang="pl-PL" sz="1900" dirty="0">
                <a:latin typeface="Times New Roman"/>
                <a:ea typeface="Times New Roman"/>
                <a:cs typeface="Times New Roman"/>
                <a:sym typeface="Times New Roman"/>
              </a:rPr>
              <a:t> </a:t>
            </a:r>
            <a:endParaRPr sz="1900" dirty="0">
              <a:latin typeface="Times New Roman"/>
              <a:ea typeface="Times New Roman"/>
              <a:cs typeface="Times New Roman"/>
              <a:sym typeface="Times New Roman"/>
            </a:endParaRPr>
          </a:p>
          <a:p>
            <a:pPr marL="457200" lvl="0" indent="-228600" algn="ctr" rtl="0">
              <a:lnSpc>
                <a:spcPct val="90000"/>
              </a:lnSpc>
              <a:spcBef>
                <a:spcPts val="1000"/>
              </a:spcBef>
              <a:spcAft>
                <a:spcPts val="0"/>
              </a:spcAft>
              <a:buSzPct val="267942"/>
              <a:buNone/>
            </a:pPr>
            <a:endParaRPr sz="1900" dirty="0">
              <a:latin typeface="Times New Roman"/>
              <a:ea typeface="Times New Roman"/>
              <a:cs typeface="Times New Roman"/>
              <a:sym typeface="Times New Roman"/>
            </a:endParaRPr>
          </a:p>
          <a:p>
            <a:pPr marL="457200" lvl="0" indent="-228600" algn="ctr" rtl="0">
              <a:spcBef>
                <a:spcPts val="1000"/>
              </a:spcBef>
              <a:spcAft>
                <a:spcPts val="0"/>
              </a:spcAft>
              <a:buClr>
                <a:schemeClr val="lt1"/>
              </a:buClr>
              <a:buSzPct val="61111"/>
              <a:buFont typeface="Arial"/>
              <a:buNone/>
            </a:pPr>
            <a:r>
              <a:rPr lang="pl-PL" sz="1800" dirty="0">
                <a:solidFill>
                  <a:srgbClr val="333333"/>
                </a:solidFill>
                <a:latin typeface="Times New Roman"/>
                <a:ea typeface="Times New Roman"/>
                <a:cs typeface="Times New Roman"/>
                <a:sym typeface="Times New Roman"/>
              </a:rPr>
              <a:t>12 Na Grobli </a:t>
            </a:r>
            <a:r>
              <a:rPr lang="pl-PL" sz="1800" dirty="0" err="1">
                <a:solidFill>
                  <a:srgbClr val="333333"/>
                </a:solidFill>
                <a:latin typeface="Times New Roman"/>
                <a:ea typeface="Times New Roman"/>
                <a:cs typeface="Times New Roman"/>
                <a:sym typeface="Times New Roman"/>
              </a:rPr>
              <a:t>Street</a:t>
            </a:r>
            <a:r>
              <a:rPr lang="pl-PL" sz="1800" dirty="0">
                <a:solidFill>
                  <a:srgbClr val="333333"/>
                </a:solidFill>
                <a:latin typeface="Times New Roman"/>
                <a:ea typeface="Times New Roman"/>
                <a:cs typeface="Times New Roman"/>
                <a:sym typeface="Times New Roman"/>
              </a:rPr>
              <a:t> </a:t>
            </a:r>
            <a:endParaRPr sz="1800" dirty="0">
              <a:solidFill>
                <a:srgbClr val="333333"/>
              </a:solidFill>
              <a:latin typeface="Times New Roman"/>
              <a:ea typeface="Times New Roman"/>
              <a:cs typeface="Times New Roman"/>
              <a:sym typeface="Times New Roman"/>
            </a:endParaRPr>
          </a:p>
          <a:p>
            <a:pPr marL="457200" lvl="0" indent="-228600" algn="ctr" rtl="0">
              <a:spcBef>
                <a:spcPts val="1000"/>
              </a:spcBef>
              <a:spcAft>
                <a:spcPts val="0"/>
              </a:spcAft>
              <a:buClr>
                <a:schemeClr val="lt1"/>
              </a:buClr>
              <a:buSzPct val="61111"/>
              <a:buFont typeface="Arial"/>
              <a:buNone/>
            </a:pPr>
            <a:r>
              <a:rPr lang="pl-PL" sz="1800" dirty="0" err="1">
                <a:solidFill>
                  <a:srgbClr val="333333"/>
                </a:solidFill>
                <a:latin typeface="Times New Roman"/>
                <a:ea typeface="Times New Roman"/>
                <a:cs typeface="Times New Roman"/>
                <a:sym typeface="Times New Roman"/>
              </a:rPr>
              <a:t>Building</a:t>
            </a:r>
            <a:r>
              <a:rPr lang="pl-PL" sz="1800" dirty="0">
                <a:solidFill>
                  <a:srgbClr val="333333"/>
                </a:solidFill>
                <a:latin typeface="Times New Roman"/>
                <a:ea typeface="Times New Roman"/>
                <a:cs typeface="Times New Roman"/>
                <a:sym typeface="Times New Roman"/>
              </a:rPr>
              <a:t> L-3, 1st </a:t>
            </a:r>
            <a:r>
              <a:rPr lang="pl-PL" sz="1800" dirty="0" err="1">
                <a:solidFill>
                  <a:srgbClr val="333333"/>
                </a:solidFill>
                <a:latin typeface="Times New Roman"/>
                <a:ea typeface="Times New Roman"/>
                <a:cs typeface="Times New Roman"/>
                <a:sym typeface="Times New Roman"/>
              </a:rPr>
              <a:t>floor</a:t>
            </a:r>
            <a:endParaRPr sz="1800" dirty="0">
              <a:solidFill>
                <a:srgbClr val="333333"/>
              </a:solidFill>
              <a:latin typeface="Times New Roman"/>
              <a:ea typeface="Times New Roman"/>
              <a:cs typeface="Times New Roman"/>
              <a:sym typeface="Times New Roman"/>
            </a:endParaRPr>
          </a:p>
          <a:p>
            <a:pPr marL="457200" lvl="0" indent="-228600" algn="ctr" rtl="0">
              <a:lnSpc>
                <a:spcPct val="90000"/>
              </a:lnSpc>
              <a:spcBef>
                <a:spcPts val="1000"/>
              </a:spcBef>
              <a:spcAft>
                <a:spcPts val="0"/>
              </a:spcAft>
              <a:buSzPct val="282827"/>
              <a:buNone/>
            </a:pPr>
            <a:r>
              <a:rPr lang="pl-PL" sz="1800" dirty="0" err="1">
                <a:solidFill>
                  <a:srgbClr val="333333"/>
                </a:solidFill>
                <a:latin typeface="Times New Roman"/>
                <a:ea typeface="Times New Roman"/>
                <a:cs typeface="Times New Roman"/>
                <a:sym typeface="Times New Roman"/>
              </a:rPr>
              <a:t>Wroclaw</a:t>
            </a:r>
            <a:r>
              <a:rPr lang="pl-PL" sz="1800" dirty="0">
                <a:solidFill>
                  <a:srgbClr val="333333"/>
                </a:solidFill>
                <a:latin typeface="Times New Roman"/>
                <a:ea typeface="Times New Roman"/>
                <a:cs typeface="Times New Roman"/>
                <a:sym typeface="Times New Roman"/>
              </a:rPr>
              <a:t>, 50-412</a:t>
            </a:r>
            <a:endParaRPr sz="1800" b="1" dirty="0">
              <a:latin typeface="Times New Roman"/>
              <a:ea typeface="Times New Roman"/>
              <a:cs typeface="Times New Roman"/>
              <a:sym typeface="Times New Roman"/>
            </a:endParaRPr>
          </a:p>
          <a:p>
            <a:pPr marL="457200" lvl="0" indent="-228600" algn="ctr" rtl="0">
              <a:lnSpc>
                <a:spcPct val="90000"/>
              </a:lnSpc>
              <a:spcBef>
                <a:spcPts val="1000"/>
              </a:spcBef>
              <a:spcAft>
                <a:spcPts val="0"/>
              </a:spcAft>
              <a:buSzPct val="267942"/>
              <a:buNone/>
            </a:pPr>
            <a:r>
              <a:rPr lang="pl-PL" sz="1900" b="1" dirty="0">
                <a:latin typeface="Times New Roman"/>
                <a:ea typeface="Times New Roman"/>
                <a:cs typeface="Times New Roman"/>
                <a:sym typeface="Times New Roman"/>
              </a:rPr>
              <a:t>Office </a:t>
            </a:r>
            <a:r>
              <a:rPr lang="pl-PL" sz="1900" b="1" dirty="0" err="1">
                <a:latin typeface="Times New Roman"/>
                <a:ea typeface="Times New Roman"/>
                <a:cs typeface="Times New Roman"/>
                <a:sym typeface="Times New Roman"/>
              </a:rPr>
              <a:t>hour</a:t>
            </a:r>
            <a:r>
              <a:rPr lang="pl-PL" sz="1900" b="1" dirty="0">
                <a:latin typeface="Times New Roman"/>
                <a:ea typeface="Times New Roman"/>
                <a:cs typeface="Times New Roman"/>
                <a:sym typeface="Times New Roman"/>
              </a:rPr>
              <a:t> for </a:t>
            </a:r>
            <a:r>
              <a:rPr lang="pl-PL" sz="1900" b="1" dirty="0" err="1">
                <a:latin typeface="Times New Roman"/>
                <a:ea typeface="Times New Roman"/>
                <a:cs typeface="Times New Roman"/>
                <a:sym typeface="Times New Roman"/>
              </a:rPr>
              <a:t>students</a:t>
            </a:r>
            <a:r>
              <a:rPr lang="pl-PL" sz="1900" b="1" dirty="0">
                <a:latin typeface="Times New Roman"/>
                <a:ea typeface="Times New Roman"/>
                <a:cs typeface="Times New Roman"/>
                <a:sym typeface="Times New Roman"/>
              </a:rPr>
              <a:t>:</a:t>
            </a:r>
            <a:endParaRPr dirty="0"/>
          </a:p>
          <a:p>
            <a:pPr marL="457200" lvl="0" indent="-228600" algn="ctr" rtl="0">
              <a:lnSpc>
                <a:spcPct val="90000"/>
              </a:lnSpc>
              <a:spcBef>
                <a:spcPts val="1000"/>
              </a:spcBef>
              <a:spcAft>
                <a:spcPts val="0"/>
              </a:spcAft>
              <a:buSzPct val="267942"/>
              <a:buNone/>
            </a:pPr>
            <a:r>
              <a:rPr lang="pl-PL" sz="1900" b="1" dirty="0" err="1">
                <a:latin typeface="Times New Roman"/>
                <a:ea typeface="Times New Roman"/>
                <a:cs typeface="Times New Roman"/>
                <a:sym typeface="Times New Roman"/>
              </a:rPr>
              <a:t>Monday</a:t>
            </a:r>
            <a:r>
              <a:rPr lang="pl-PL" sz="1900" b="1" dirty="0">
                <a:latin typeface="Times New Roman"/>
                <a:ea typeface="Times New Roman"/>
                <a:cs typeface="Times New Roman"/>
                <a:sym typeface="Times New Roman"/>
              </a:rPr>
              <a:t> -</a:t>
            </a:r>
            <a:r>
              <a:rPr lang="pl-PL" sz="1900" b="1" dirty="0" err="1">
                <a:latin typeface="Times New Roman"/>
                <a:ea typeface="Times New Roman"/>
                <a:cs typeface="Times New Roman"/>
                <a:sym typeface="Times New Roman"/>
              </a:rPr>
              <a:t>Friday</a:t>
            </a:r>
            <a:r>
              <a:rPr lang="pl-PL" sz="1900" b="1" dirty="0">
                <a:latin typeface="Times New Roman"/>
                <a:ea typeface="Times New Roman"/>
                <a:cs typeface="Times New Roman"/>
                <a:sym typeface="Times New Roman"/>
              </a:rPr>
              <a:t> 8:00 –14:00</a:t>
            </a:r>
            <a:endParaRPr dirty="0"/>
          </a:p>
          <a:p>
            <a:pPr marL="457200" lvl="0" indent="-279400" algn="l" rtl="0">
              <a:lnSpc>
                <a:spcPct val="90000"/>
              </a:lnSpc>
              <a:spcBef>
                <a:spcPts val="1000"/>
              </a:spcBef>
              <a:spcAft>
                <a:spcPts val="0"/>
              </a:spcAft>
              <a:buClr>
                <a:schemeClr val="lt1"/>
              </a:buClr>
              <a:buSzPct val="181817"/>
              <a:buFont typeface="Noto Sans Symbols"/>
              <a:buNone/>
            </a:pPr>
            <a:endParaRPr dirty="0"/>
          </a:p>
        </p:txBody>
      </p:sp>
      <p:pic>
        <p:nvPicPr>
          <p:cNvPr id="181" name="Google Shape;181;p13"/>
          <p:cNvPicPr preferRelativeResize="0"/>
          <p:nvPr/>
        </p:nvPicPr>
        <p:blipFill rotWithShape="1">
          <a:blip r:embed="rId6">
            <a:alphaModFix/>
          </a:blip>
          <a:srcRect/>
          <a:stretch/>
        </p:blipFill>
        <p:spPr>
          <a:xfrm>
            <a:off x="10502568" y="123569"/>
            <a:ext cx="1346886" cy="1346886"/>
          </a:xfrm>
          <a:prstGeom prst="rect">
            <a:avLst/>
          </a:prstGeom>
          <a:noFill/>
          <a:ln>
            <a:noFill/>
          </a:ln>
        </p:spPr>
      </p:pic>
      <p:pic>
        <p:nvPicPr>
          <p:cNvPr id="182" name="Google Shape;182;p13"/>
          <p:cNvPicPr preferRelativeResize="0"/>
          <p:nvPr/>
        </p:nvPicPr>
        <p:blipFill rotWithShape="1">
          <a:blip r:embed="rId7">
            <a:alphaModFix/>
          </a:blip>
          <a:srcRect/>
          <a:stretch/>
        </p:blipFill>
        <p:spPr>
          <a:xfrm>
            <a:off x="896501" y="1192793"/>
            <a:ext cx="1507525" cy="1507525"/>
          </a:xfrm>
          <a:prstGeom prst="rect">
            <a:avLst/>
          </a:prstGeom>
          <a:noFill/>
          <a:ln>
            <a:noFill/>
          </a:ln>
        </p:spPr>
      </p:pic>
      <p:pic>
        <p:nvPicPr>
          <p:cNvPr id="7" name="Obraz 6">
            <a:extLst>
              <a:ext uri="{FF2B5EF4-FFF2-40B4-BE49-F238E27FC236}">
                <a16:creationId xmlns:a16="http://schemas.microsoft.com/office/drawing/2014/main" id="{CA43746D-1874-4FAF-A751-BFE3F0C3C9B3}"/>
              </a:ext>
            </a:extLst>
          </p:cNvPr>
          <p:cNvPicPr>
            <a:picLocks noChangeAspect="1"/>
          </p:cNvPicPr>
          <p:nvPr/>
        </p:nvPicPr>
        <p:blipFill>
          <a:blip r:embed="rId8"/>
          <a:stretch>
            <a:fillRect/>
          </a:stretch>
        </p:blipFill>
        <p:spPr>
          <a:xfrm>
            <a:off x="986968" y="4734929"/>
            <a:ext cx="1326590" cy="139594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0"/>
          <p:cNvPicPr preferRelativeResize="0">
            <a:picLocks noGrp="1"/>
          </p:cNvPicPr>
          <p:nvPr>
            <p:ph type="body" idx="1"/>
          </p:nvPr>
        </p:nvPicPr>
        <p:blipFill rotWithShape="1">
          <a:blip r:embed="rId3">
            <a:alphaModFix/>
          </a:blip>
          <a:srcRect/>
          <a:stretch/>
        </p:blipFill>
        <p:spPr>
          <a:xfrm>
            <a:off x="3512131" y="838150"/>
            <a:ext cx="7086000" cy="5324400"/>
          </a:xfrm>
          <a:prstGeom prst="rect">
            <a:avLst/>
          </a:prstGeom>
          <a:noFill/>
          <a:ln>
            <a:noFill/>
          </a:ln>
        </p:spPr>
      </p:pic>
      <p:sp>
        <p:nvSpPr>
          <p:cNvPr id="189" name="Google Shape;189;p30"/>
          <p:cNvSpPr/>
          <p:nvPr/>
        </p:nvSpPr>
        <p:spPr>
          <a:xfrm>
            <a:off x="4229831" y="233826"/>
            <a:ext cx="57480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pl-PL" sz="2400" b="1">
                <a:solidFill>
                  <a:srgbClr val="8DA2CD"/>
                </a:solidFill>
                <a:latin typeface="Audiowide"/>
                <a:ea typeface="Audiowide"/>
                <a:cs typeface="Audiowide"/>
                <a:sym typeface="Audiowide"/>
              </a:rPr>
              <a:t>Thank you for your attention</a:t>
            </a:r>
            <a:endParaRPr sz="2400" b="0" i="0" u="none" strike="noStrike" cap="none">
              <a:solidFill>
                <a:srgbClr val="8DA2CD"/>
              </a:solidFill>
              <a:latin typeface="Arial"/>
              <a:ea typeface="Arial"/>
              <a:cs typeface="Arial"/>
              <a:sym typeface="Arial"/>
            </a:endParaRPr>
          </a:p>
        </p:txBody>
      </p:sp>
      <p:pic>
        <p:nvPicPr>
          <p:cNvPr id="5" name="Obraz 4">
            <a:extLst>
              <a:ext uri="{FF2B5EF4-FFF2-40B4-BE49-F238E27FC236}">
                <a16:creationId xmlns:a16="http://schemas.microsoft.com/office/drawing/2014/main" id="{7FCCD6F4-C69C-4E6C-ABB9-BAC171893B0E}"/>
              </a:ext>
            </a:extLst>
          </p:cNvPr>
          <p:cNvPicPr>
            <a:picLocks noChangeAspect="1"/>
          </p:cNvPicPr>
          <p:nvPr/>
        </p:nvPicPr>
        <p:blipFill>
          <a:blip r:embed="rId4"/>
          <a:stretch>
            <a:fillRect/>
          </a:stretch>
        </p:blipFill>
        <p:spPr>
          <a:xfrm>
            <a:off x="922804" y="4935282"/>
            <a:ext cx="920258" cy="96836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g1ef7da03a33_0_0"/>
          <p:cNvSpPr txBox="1">
            <a:spLocks noGrp="1"/>
          </p:cNvSpPr>
          <p:nvPr>
            <p:ph type="title"/>
          </p:nvPr>
        </p:nvSpPr>
        <p:spPr>
          <a:xfrm>
            <a:off x="142876" y="1"/>
            <a:ext cx="12049125" cy="6456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CC9D8"/>
              </a:buClr>
              <a:buSzPts val="4000"/>
              <a:buFont typeface="Audiowide"/>
              <a:buNone/>
            </a:pPr>
            <a:r>
              <a:rPr lang="pl-PL" sz="2400" b="1">
                <a:solidFill>
                  <a:srgbClr val="8DA2CD"/>
                </a:solidFill>
              </a:rPr>
              <a:t>II stage of recruitment –application in the IRC system</a:t>
            </a:r>
            <a:endParaRPr sz="2400">
              <a:solidFill>
                <a:srgbClr val="8DA2CD"/>
              </a:solidFill>
            </a:endParaRPr>
          </a:p>
        </p:txBody>
      </p:sp>
      <p:sp>
        <p:nvSpPr>
          <p:cNvPr id="73" name="Google Shape;73;g1ef7da03a33_0_0"/>
          <p:cNvSpPr txBox="1">
            <a:spLocks noGrp="1"/>
          </p:cNvSpPr>
          <p:nvPr>
            <p:ph type="body" idx="1"/>
          </p:nvPr>
        </p:nvSpPr>
        <p:spPr>
          <a:xfrm>
            <a:off x="1143000" y="561975"/>
            <a:ext cx="11049000" cy="5986149"/>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2800"/>
              <a:buFont typeface="Lato"/>
              <a:buNone/>
            </a:pPr>
            <a:r>
              <a:rPr lang="pl-PL" sz="1800" b="1" dirty="0">
                <a:latin typeface="Audiowide"/>
                <a:ea typeface="Audiowide"/>
                <a:cs typeface="Audiowide"/>
                <a:sym typeface="Audiowide"/>
              </a:rPr>
              <a:t>1 STEP –</a:t>
            </a:r>
            <a:r>
              <a:rPr lang="pl-PL" sz="1800" b="1" dirty="0" err="1">
                <a:latin typeface="Audiowide"/>
                <a:ea typeface="Audiowide"/>
                <a:cs typeface="Audiowide"/>
                <a:sym typeface="Audiowide"/>
              </a:rPr>
              <a:t>obligatory</a:t>
            </a:r>
            <a:r>
              <a:rPr lang="pl-PL" sz="1800" b="1" dirty="0">
                <a:latin typeface="Audiowide"/>
                <a:ea typeface="Audiowide"/>
                <a:cs typeface="Audiowide"/>
                <a:sym typeface="Audiowide"/>
              </a:rPr>
              <a:t> </a:t>
            </a:r>
            <a:r>
              <a:rPr lang="pl-PL" sz="1800" b="1" dirty="0" err="1">
                <a:latin typeface="Audiowide"/>
                <a:ea typeface="Audiowide"/>
                <a:cs typeface="Audiowide"/>
                <a:sym typeface="Audiowide"/>
              </a:rPr>
              <a:t>registration</a:t>
            </a:r>
            <a:r>
              <a:rPr lang="pl-PL" sz="1800" b="1" dirty="0">
                <a:latin typeface="Audiowide"/>
                <a:ea typeface="Audiowide"/>
                <a:cs typeface="Audiowide"/>
                <a:sym typeface="Audiowide"/>
              </a:rPr>
              <a:t> in the IRC system</a:t>
            </a:r>
            <a:endParaRPr dirty="0"/>
          </a:p>
          <a:p>
            <a:pPr marL="457200" marR="0" lvl="0" indent="-228600" algn="l" rtl="0">
              <a:lnSpc>
                <a:spcPct val="90000"/>
              </a:lnSpc>
              <a:spcBef>
                <a:spcPts val="1000"/>
              </a:spcBef>
              <a:spcAft>
                <a:spcPts val="0"/>
              </a:spcAft>
              <a:buClr>
                <a:schemeClr val="lt1"/>
              </a:buClr>
              <a:buSzPts val="2800"/>
              <a:buFont typeface="Lato"/>
              <a:buNone/>
            </a:pPr>
            <a:endParaRPr sz="1800" dirty="0"/>
          </a:p>
          <a:p>
            <a:pPr marL="457200" marR="0" lvl="0" indent="-228600" algn="l" rtl="0">
              <a:lnSpc>
                <a:spcPct val="90000"/>
              </a:lnSpc>
              <a:spcBef>
                <a:spcPts val="1000"/>
              </a:spcBef>
              <a:spcAft>
                <a:spcPts val="0"/>
              </a:spcAft>
              <a:buClr>
                <a:schemeClr val="lt1"/>
              </a:buClr>
              <a:buSzPts val="2800"/>
              <a:buFont typeface="Lato"/>
              <a:buNone/>
            </a:pPr>
            <a:r>
              <a:rPr lang="pl-PL" sz="1800" dirty="0" err="1">
                <a:latin typeface="Times New Roman"/>
                <a:ea typeface="Times New Roman"/>
                <a:cs typeface="Times New Roman"/>
                <a:sym typeface="Times New Roman"/>
              </a:rPr>
              <a:t>After</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receiving</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an</a:t>
            </a:r>
            <a:r>
              <a:rPr lang="pl-PL" sz="1800" dirty="0">
                <a:latin typeface="Times New Roman"/>
                <a:ea typeface="Times New Roman"/>
                <a:cs typeface="Times New Roman"/>
                <a:sym typeface="Times New Roman"/>
              </a:rPr>
              <a:t> automatic email form the system, log in to </a:t>
            </a:r>
            <a:r>
              <a:rPr lang="pl-PL" sz="1800" u="sng" dirty="0">
                <a:solidFill>
                  <a:schemeClr val="hlink"/>
                </a:solidFill>
                <a:latin typeface="Times New Roman"/>
                <a:ea typeface="Times New Roman"/>
                <a:cs typeface="Times New Roman"/>
                <a:sym typeface="Times New Roman"/>
                <a:hlinkClick r:id="rId3"/>
              </a:rPr>
              <a:t>www.registration.pwr.edu.pl</a:t>
            </a:r>
            <a:r>
              <a:rPr lang="pl-PL" sz="1800" dirty="0">
                <a:latin typeface="Times New Roman"/>
                <a:ea typeface="Times New Roman"/>
                <a:cs typeface="Times New Roman"/>
                <a:sym typeface="Times New Roman"/>
              </a:rPr>
              <a:t>  </a:t>
            </a:r>
            <a:br>
              <a:rPr lang="pl-PL" sz="1800" dirty="0">
                <a:latin typeface="Times New Roman"/>
                <a:ea typeface="Times New Roman"/>
                <a:cs typeface="Times New Roman"/>
                <a:sym typeface="Times New Roman"/>
              </a:rPr>
            </a:br>
            <a:r>
              <a:rPr lang="pl-PL" sz="1800" dirty="0">
                <a:latin typeface="Times New Roman"/>
                <a:ea typeface="Times New Roman"/>
                <a:cs typeface="Times New Roman"/>
                <a:sym typeface="Times New Roman"/>
              </a:rPr>
              <a:t>and </a:t>
            </a:r>
            <a:r>
              <a:rPr lang="pl-PL" sz="1800" dirty="0" err="1">
                <a:latin typeface="Times New Roman"/>
                <a:ea typeface="Times New Roman"/>
                <a:cs typeface="Times New Roman"/>
                <a:sym typeface="Times New Roman"/>
              </a:rPr>
              <a:t>fill</a:t>
            </a:r>
            <a:r>
              <a:rPr lang="pl-PL" sz="1800" dirty="0">
                <a:latin typeface="Times New Roman"/>
                <a:ea typeface="Times New Roman"/>
                <a:cs typeface="Times New Roman"/>
                <a:sym typeface="Times New Roman"/>
              </a:rPr>
              <a:t> in </a:t>
            </a:r>
            <a:r>
              <a:rPr lang="pl-PL" sz="1800" dirty="0" err="1">
                <a:latin typeface="Times New Roman"/>
                <a:ea typeface="Times New Roman"/>
                <a:cs typeface="Times New Roman"/>
                <a:sym typeface="Times New Roman"/>
              </a:rPr>
              <a:t>your</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personal</a:t>
            </a:r>
            <a:r>
              <a:rPr lang="pl-PL" sz="1800" dirty="0">
                <a:latin typeface="Times New Roman"/>
                <a:ea typeface="Times New Roman"/>
                <a:cs typeface="Times New Roman"/>
                <a:sym typeface="Times New Roman"/>
              </a:rPr>
              <a:t> data</a:t>
            </a:r>
            <a:endParaRPr dirty="0"/>
          </a:p>
          <a:p>
            <a:pPr marL="457200" marR="0" lvl="0" indent="-228600" algn="l" rtl="0">
              <a:lnSpc>
                <a:spcPct val="90000"/>
              </a:lnSpc>
              <a:spcBef>
                <a:spcPts val="1000"/>
              </a:spcBef>
              <a:spcAft>
                <a:spcPts val="0"/>
              </a:spcAft>
              <a:buClr>
                <a:schemeClr val="lt1"/>
              </a:buClr>
              <a:buSzPts val="2800"/>
              <a:buFont typeface="Lato"/>
              <a:buNone/>
            </a:pPr>
            <a:endParaRPr sz="1800" dirty="0">
              <a:latin typeface="Times New Roman"/>
              <a:ea typeface="Times New Roman"/>
              <a:cs typeface="Times New Roman"/>
              <a:sym typeface="Times New Roman"/>
            </a:endParaRPr>
          </a:p>
          <a:p>
            <a:pPr marL="457200" lvl="0" indent="-228600" algn="just" rtl="0">
              <a:lnSpc>
                <a:spcPct val="90000"/>
              </a:lnSpc>
              <a:spcBef>
                <a:spcPts val="1000"/>
              </a:spcBef>
              <a:spcAft>
                <a:spcPts val="0"/>
              </a:spcAft>
              <a:buSzPts val="2800"/>
              <a:buNone/>
            </a:pPr>
            <a:r>
              <a:rPr lang="pl-PL" sz="1800" dirty="0">
                <a:latin typeface="Times New Roman"/>
                <a:ea typeface="Times New Roman"/>
                <a:cs typeface="Times New Roman"/>
                <a:sym typeface="Times New Roman"/>
              </a:rPr>
              <a:t>Then go to „</a:t>
            </a:r>
            <a:r>
              <a:rPr lang="pl-PL" sz="1800" dirty="0" err="1">
                <a:latin typeface="Times New Roman"/>
                <a:ea typeface="Times New Roman"/>
                <a:cs typeface="Times New Roman"/>
                <a:sym typeface="Times New Roman"/>
              </a:rPr>
              <a:t>application</a:t>
            </a:r>
            <a:r>
              <a:rPr lang="pl-PL" sz="1800" dirty="0">
                <a:latin typeface="Times New Roman"/>
                <a:ea typeface="Times New Roman"/>
                <a:cs typeface="Times New Roman"/>
                <a:sym typeface="Times New Roman"/>
              </a:rPr>
              <a:t>” and </a:t>
            </a:r>
            <a:r>
              <a:rPr lang="pl-PL" sz="1800" dirty="0" err="1">
                <a:latin typeface="Times New Roman"/>
                <a:ea typeface="Times New Roman"/>
                <a:cs typeface="Times New Roman"/>
                <a:sym typeface="Times New Roman"/>
              </a:rPr>
              <a:t>fill</a:t>
            </a:r>
            <a:r>
              <a:rPr lang="pl-PL" sz="1800" dirty="0">
                <a:latin typeface="Times New Roman"/>
                <a:ea typeface="Times New Roman"/>
                <a:cs typeface="Times New Roman"/>
                <a:sym typeface="Times New Roman"/>
              </a:rPr>
              <a:t> in the data </a:t>
            </a:r>
            <a:r>
              <a:rPr lang="pl-PL" sz="1800" dirty="0" err="1">
                <a:latin typeface="Times New Roman"/>
                <a:ea typeface="Times New Roman"/>
                <a:cs typeface="Times New Roman"/>
                <a:sym typeface="Times New Roman"/>
              </a:rPr>
              <a:t>according</a:t>
            </a:r>
            <a:r>
              <a:rPr lang="pl-PL" sz="1800" dirty="0">
                <a:latin typeface="Times New Roman"/>
                <a:ea typeface="Times New Roman"/>
                <a:cs typeface="Times New Roman"/>
                <a:sym typeface="Times New Roman"/>
              </a:rPr>
              <a:t> to the </a:t>
            </a:r>
            <a:r>
              <a:rPr lang="pl-PL" sz="1800" dirty="0" err="1">
                <a:latin typeface="Times New Roman"/>
                <a:ea typeface="Times New Roman"/>
                <a:cs typeface="Times New Roman"/>
                <a:sym typeface="Times New Roman"/>
              </a:rPr>
              <a:t>instructions</a:t>
            </a:r>
            <a:r>
              <a:rPr lang="pl-PL" sz="1800" dirty="0">
                <a:latin typeface="Times New Roman"/>
                <a:ea typeface="Times New Roman"/>
                <a:cs typeface="Times New Roman"/>
                <a:sym typeface="Times New Roman"/>
              </a:rPr>
              <a:t> from the TO-DO list .</a:t>
            </a:r>
            <a:endParaRPr dirty="0"/>
          </a:p>
          <a:p>
            <a:pPr marL="457200" marR="0" lvl="0" indent="-228600" algn="l" rtl="0">
              <a:lnSpc>
                <a:spcPct val="90000"/>
              </a:lnSpc>
              <a:spcBef>
                <a:spcPts val="1000"/>
              </a:spcBef>
              <a:spcAft>
                <a:spcPts val="0"/>
              </a:spcAft>
              <a:buClr>
                <a:schemeClr val="lt1"/>
              </a:buClr>
              <a:buSzPts val="2800"/>
              <a:buFont typeface="Lato"/>
              <a:buNone/>
            </a:pPr>
            <a:endParaRPr sz="1800" b="1" i="1" dirty="0"/>
          </a:p>
          <a:p>
            <a:pPr marL="457200" marR="0" lvl="0" indent="-228600" algn="l" rtl="0">
              <a:lnSpc>
                <a:spcPct val="90000"/>
              </a:lnSpc>
              <a:spcBef>
                <a:spcPts val="1000"/>
              </a:spcBef>
              <a:spcAft>
                <a:spcPts val="0"/>
              </a:spcAft>
              <a:buClr>
                <a:schemeClr val="lt1"/>
              </a:buClr>
              <a:buSzPts val="2800"/>
              <a:buFont typeface="Lato"/>
              <a:buNone/>
            </a:pPr>
            <a:endParaRPr sz="1800" b="1" i="1" dirty="0"/>
          </a:p>
          <a:p>
            <a:pPr marL="457200" marR="0" lvl="0" indent="-228600" algn="l" rtl="0">
              <a:lnSpc>
                <a:spcPct val="90000"/>
              </a:lnSpc>
              <a:spcBef>
                <a:spcPts val="1000"/>
              </a:spcBef>
              <a:spcAft>
                <a:spcPts val="0"/>
              </a:spcAft>
              <a:buClr>
                <a:schemeClr val="lt1"/>
              </a:buClr>
              <a:buSzPts val="2800"/>
              <a:buFont typeface="Lato"/>
              <a:buNone/>
            </a:pPr>
            <a:endParaRPr sz="1800" b="1" i="1" dirty="0"/>
          </a:p>
          <a:p>
            <a:pPr marL="457200" marR="0" lvl="0" indent="-228600" algn="l" rtl="0">
              <a:lnSpc>
                <a:spcPct val="90000"/>
              </a:lnSpc>
              <a:spcBef>
                <a:spcPts val="1000"/>
              </a:spcBef>
              <a:spcAft>
                <a:spcPts val="0"/>
              </a:spcAft>
              <a:buClr>
                <a:schemeClr val="lt1"/>
              </a:buClr>
              <a:buSzPts val="2800"/>
              <a:buFont typeface="Lato"/>
              <a:buNone/>
            </a:pPr>
            <a:endParaRPr sz="1800" b="1" i="1" dirty="0"/>
          </a:p>
          <a:p>
            <a:pPr marL="457200" marR="0" lvl="0" indent="-228600" algn="l" rtl="0">
              <a:lnSpc>
                <a:spcPct val="90000"/>
              </a:lnSpc>
              <a:spcBef>
                <a:spcPts val="1000"/>
              </a:spcBef>
              <a:spcAft>
                <a:spcPts val="0"/>
              </a:spcAft>
              <a:buClr>
                <a:schemeClr val="lt1"/>
              </a:buClr>
              <a:buSzPts val="2800"/>
              <a:buFont typeface="Lato"/>
              <a:buNone/>
            </a:pPr>
            <a:endParaRPr sz="1800" b="1" i="1" dirty="0"/>
          </a:p>
          <a:p>
            <a:pPr marL="457200" marR="0" lvl="0" indent="-228600" algn="l" rtl="0">
              <a:lnSpc>
                <a:spcPct val="90000"/>
              </a:lnSpc>
              <a:spcBef>
                <a:spcPts val="1000"/>
              </a:spcBef>
              <a:spcAft>
                <a:spcPts val="0"/>
              </a:spcAft>
              <a:buClr>
                <a:schemeClr val="lt1"/>
              </a:buClr>
              <a:buSzPts val="2800"/>
              <a:buFont typeface="Lato"/>
              <a:buNone/>
            </a:pPr>
            <a:endParaRPr sz="1800" b="1" i="1" dirty="0"/>
          </a:p>
          <a:p>
            <a:pPr marL="457200" marR="0" lvl="0" indent="-228600" algn="l" rtl="0">
              <a:lnSpc>
                <a:spcPct val="90000"/>
              </a:lnSpc>
              <a:spcBef>
                <a:spcPts val="1000"/>
              </a:spcBef>
              <a:spcAft>
                <a:spcPts val="0"/>
              </a:spcAft>
              <a:buClr>
                <a:schemeClr val="lt1"/>
              </a:buClr>
              <a:buSzPts val="2800"/>
              <a:buFont typeface="Lato"/>
              <a:buNone/>
            </a:pPr>
            <a:endParaRPr sz="1800" b="1" dirty="0"/>
          </a:p>
          <a:p>
            <a:pPr marL="457200" marR="0" lvl="0" indent="-228600" algn="l" rtl="0">
              <a:lnSpc>
                <a:spcPct val="90000"/>
              </a:lnSpc>
              <a:spcBef>
                <a:spcPts val="1000"/>
              </a:spcBef>
              <a:spcAft>
                <a:spcPts val="0"/>
              </a:spcAft>
              <a:buClr>
                <a:schemeClr val="lt1"/>
              </a:buClr>
              <a:buSzPts val="2800"/>
              <a:buFont typeface="Lato"/>
              <a:buNone/>
            </a:pPr>
            <a:r>
              <a:rPr lang="pl-PL" sz="1800" b="1" u="sng" dirty="0">
                <a:latin typeface="Times New Roman"/>
                <a:ea typeface="Times New Roman"/>
                <a:cs typeface="Times New Roman"/>
                <a:sym typeface="Times New Roman"/>
              </a:rPr>
              <a:t>ATTENTION! Deadline for </a:t>
            </a:r>
            <a:r>
              <a:rPr lang="pl-PL" sz="1800" b="1" u="sng" dirty="0" err="1">
                <a:latin typeface="Times New Roman"/>
                <a:ea typeface="Times New Roman"/>
                <a:cs typeface="Times New Roman"/>
                <a:sym typeface="Times New Roman"/>
              </a:rPr>
              <a:t>registration</a:t>
            </a:r>
            <a:r>
              <a:rPr lang="pl-PL" sz="1800" b="1" u="sng" dirty="0">
                <a:latin typeface="Times New Roman"/>
                <a:ea typeface="Times New Roman"/>
                <a:cs typeface="Times New Roman"/>
                <a:sym typeface="Times New Roman"/>
              </a:rPr>
              <a:t> in the IRC system </a:t>
            </a:r>
            <a:r>
              <a:rPr lang="pl-PL" sz="1800" b="1" u="sng" dirty="0" err="1">
                <a:latin typeface="Times New Roman"/>
                <a:ea typeface="Times New Roman"/>
                <a:cs typeface="Times New Roman"/>
                <a:sym typeface="Times New Roman"/>
              </a:rPr>
              <a:t>is</a:t>
            </a:r>
            <a:r>
              <a:rPr lang="pl-PL" sz="1800" b="1" u="sng" dirty="0">
                <a:latin typeface="Times New Roman"/>
                <a:ea typeface="Times New Roman"/>
                <a:cs typeface="Times New Roman"/>
                <a:sym typeface="Times New Roman"/>
              </a:rPr>
              <a:t> </a:t>
            </a:r>
            <a:r>
              <a:rPr lang="pl-PL" sz="1800" b="1" u="sng" dirty="0" err="1">
                <a:latin typeface="Times New Roman"/>
                <a:ea typeface="Times New Roman"/>
                <a:cs typeface="Times New Roman"/>
                <a:sym typeface="Times New Roman"/>
              </a:rPr>
              <a:t>April</a:t>
            </a:r>
            <a:r>
              <a:rPr lang="pl-PL" sz="1800" b="1" u="sng" dirty="0">
                <a:latin typeface="Times New Roman"/>
                <a:ea typeface="Times New Roman"/>
                <a:cs typeface="Times New Roman"/>
                <a:sym typeface="Times New Roman"/>
              </a:rPr>
              <a:t> 8</a:t>
            </a:r>
            <a:endParaRPr sz="1800" u="sng" dirty="0">
              <a:latin typeface="Times New Roman"/>
              <a:ea typeface="Times New Roman"/>
              <a:cs typeface="Times New Roman"/>
              <a:sym typeface="Times New Roman"/>
            </a:endParaRPr>
          </a:p>
        </p:txBody>
      </p:sp>
      <p:pic>
        <p:nvPicPr>
          <p:cNvPr id="74" name="Google Shape;74;g1ef7da03a33_0_0"/>
          <p:cNvPicPr preferRelativeResize="0"/>
          <p:nvPr/>
        </p:nvPicPr>
        <p:blipFill rotWithShape="1">
          <a:blip r:embed="rId4">
            <a:alphaModFix/>
          </a:blip>
          <a:srcRect/>
          <a:stretch/>
        </p:blipFill>
        <p:spPr>
          <a:xfrm>
            <a:off x="2992751" y="3089636"/>
            <a:ext cx="5477502" cy="2248998"/>
          </a:xfrm>
          <a:prstGeom prst="rect">
            <a:avLst/>
          </a:prstGeom>
          <a:noFill/>
          <a:ln>
            <a:noFill/>
          </a:ln>
        </p:spPr>
      </p:pic>
      <p:pic>
        <p:nvPicPr>
          <p:cNvPr id="75" name="Google Shape;75;g1ef7da03a33_0_0"/>
          <p:cNvPicPr preferRelativeResize="0"/>
          <p:nvPr/>
        </p:nvPicPr>
        <p:blipFill rotWithShape="1">
          <a:blip r:embed="rId5">
            <a:alphaModFix/>
          </a:blip>
          <a:srcRect/>
          <a:stretch/>
        </p:blipFill>
        <p:spPr>
          <a:xfrm>
            <a:off x="81888" y="758985"/>
            <a:ext cx="1328141" cy="1717516"/>
          </a:xfrm>
          <a:prstGeom prst="rect">
            <a:avLst/>
          </a:prstGeom>
          <a:noFill/>
          <a:ln>
            <a:noFill/>
          </a:ln>
        </p:spPr>
      </p:pic>
      <p:pic>
        <p:nvPicPr>
          <p:cNvPr id="3" name="Obraz 2">
            <a:extLst>
              <a:ext uri="{FF2B5EF4-FFF2-40B4-BE49-F238E27FC236}">
                <a16:creationId xmlns:a16="http://schemas.microsoft.com/office/drawing/2014/main" id="{10F7D279-0CDB-41DE-A47F-4692C686605B}"/>
              </a:ext>
            </a:extLst>
          </p:cNvPr>
          <p:cNvPicPr>
            <a:picLocks noChangeAspect="1"/>
          </p:cNvPicPr>
          <p:nvPr/>
        </p:nvPicPr>
        <p:blipFill>
          <a:blip r:embed="rId6"/>
          <a:stretch>
            <a:fillRect/>
          </a:stretch>
        </p:blipFill>
        <p:spPr>
          <a:xfrm>
            <a:off x="9882413" y="5152180"/>
            <a:ext cx="1326590" cy="13959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
          <p:cNvSpPr txBox="1">
            <a:spLocks noGrp="1"/>
          </p:cNvSpPr>
          <p:nvPr>
            <p:ph type="title"/>
          </p:nvPr>
        </p:nvSpPr>
        <p:spPr>
          <a:xfrm>
            <a:off x="225551" y="236323"/>
            <a:ext cx="9985249" cy="7352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CC9D8"/>
              </a:buClr>
              <a:buSzPts val="4000"/>
              <a:buFont typeface="Audiowide"/>
              <a:buNone/>
            </a:pPr>
            <a:r>
              <a:rPr lang="pl-PL" sz="2400" b="1">
                <a:solidFill>
                  <a:srgbClr val="8DA2CD"/>
                </a:solidFill>
                <a:latin typeface="Audiowide"/>
                <a:ea typeface="Audiowide"/>
                <a:cs typeface="Audiowide"/>
                <a:sym typeface="Audiowide"/>
              </a:rPr>
              <a:t>Application documents  - part 2</a:t>
            </a:r>
            <a:endParaRPr sz="2400">
              <a:solidFill>
                <a:srgbClr val="8DA2CD"/>
              </a:solidFill>
              <a:latin typeface="Audiowide"/>
              <a:ea typeface="Audiowide"/>
              <a:cs typeface="Audiowide"/>
              <a:sym typeface="Audiowide"/>
            </a:endParaRPr>
          </a:p>
        </p:txBody>
      </p:sp>
      <p:sp>
        <p:nvSpPr>
          <p:cNvPr id="82" name="Google Shape;82;p2"/>
          <p:cNvSpPr txBox="1">
            <a:spLocks noGrp="1"/>
          </p:cNvSpPr>
          <p:nvPr>
            <p:ph type="body" idx="1"/>
          </p:nvPr>
        </p:nvSpPr>
        <p:spPr>
          <a:xfrm>
            <a:off x="4118673" y="1333500"/>
            <a:ext cx="7722489" cy="4190999"/>
          </a:xfrm>
          <a:prstGeom prst="rect">
            <a:avLst/>
          </a:prstGeom>
          <a:noFill/>
          <a:ln>
            <a:noFill/>
          </a:ln>
        </p:spPr>
        <p:txBody>
          <a:bodyPr spcFirstLastPara="1" wrap="square" lIns="91425" tIns="45700" rIns="91425" bIns="45700" anchor="t" anchorCtr="0">
            <a:noAutofit/>
          </a:bodyPr>
          <a:lstStyle/>
          <a:p>
            <a:pPr marL="514350" lvl="0" indent="-285750" algn="just" rtl="0">
              <a:lnSpc>
                <a:spcPct val="90000"/>
              </a:lnSpc>
              <a:spcBef>
                <a:spcPts val="1000"/>
              </a:spcBef>
              <a:spcAft>
                <a:spcPts val="0"/>
              </a:spcAft>
              <a:buSzPts val="2800"/>
              <a:buFont typeface="Noto Sans Symbols"/>
              <a:buChar char="❑"/>
            </a:pPr>
            <a:r>
              <a:rPr lang="pl-PL" sz="1800" b="1" dirty="0">
                <a:latin typeface="Times New Roman"/>
                <a:ea typeface="Times New Roman"/>
                <a:cs typeface="Times New Roman"/>
                <a:sym typeface="Times New Roman"/>
              </a:rPr>
              <a:t>Application Form with the </a:t>
            </a:r>
            <a:r>
              <a:rPr lang="pl-PL" sz="1800" b="1" dirty="0" err="1">
                <a:latin typeface="Times New Roman"/>
                <a:ea typeface="Times New Roman"/>
                <a:cs typeface="Times New Roman"/>
                <a:sym typeface="Times New Roman"/>
              </a:rPr>
              <a:t>photo</a:t>
            </a:r>
            <a:endParaRPr sz="1800" dirty="0">
              <a:latin typeface="Times New Roman"/>
              <a:ea typeface="Times New Roman"/>
              <a:cs typeface="Times New Roman"/>
              <a:sym typeface="Times New Roman"/>
            </a:endParaRPr>
          </a:p>
          <a:p>
            <a:pPr marL="514350" lvl="0" indent="-285750" algn="just" rtl="0">
              <a:lnSpc>
                <a:spcPct val="90000"/>
              </a:lnSpc>
              <a:spcBef>
                <a:spcPts val="1000"/>
              </a:spcBef>
              <a:spcAft>
                <a:spcPts val="0"/>
              </a:spcAft>
              <a:buSzPts val="2800"/>
              <a:buFont typeface="Noto Sans Symbols"/>
              <a:buChar char="❑"/>
            </a:pPr>
            <a:r>
              <a:rPr lang="pl-PL" sz="1800" b="1" dirty="0">
                <a:latin typeface="Times New Roman"/>
                <a:ea typeface="Times New Roman"/>
                <a:cs typeface="Times New Roman"/>
                <a:sym typeface="Times New Roman"/>
              </a:rPr>
              <a:t>Learning Agreement </a:t>
            </a:r>
            <a:r>
              <a:rPr lang="pl-PL" sz="1800" b="1" dirty="0" err="1">
                <a:latin typeface="Times New Roman"/>
                <a:ea typeface="Times New Roman"/>
                <a:cs typeface="Times New Roman"/>
                <a:sym typeface="Times New Roman"/>
              </a:rPr>
              <a:t>signed</a:t>
            </a:r>
            <a:r>
              <a:rPr lang="pl-PL" sz="1800" b="1" dirty="0">
                <a:latin typeface="Times New Roman"/>
                <a:ea typeface="Times New Roman"/>
                <a:cs typeface="Times New Roman"/>
                <a:sym typeface="Times New Roman"/>
              </a:rPr>
              <a:t> by the student and WUST </a:t>
            </a:r>
            <a:r>
              <a:rPr lang="pl-PL" sz="1800" b="1" dirty="0" err="1">
                <a:latin typeface="Times New Roman"/>
                <a:ea typeface="Times New Roman"/>
                <a:cs typeface="Times New Roman"/>
                <a:sym typeface="Times New Roman"/>
              </a:rPr>
              <a:t>Faculty</a:t>
            </a:r>
            <a:r>
              <a:rPr lang="pl-PL" sz="1800" b="1" dirty="0">
                <a:latin typeface="Times New Roman"/>
                <a:ea typeface="Times New Roman"/>
                <a:cs typeface="Times New Roman"/>
                <a:sym typeface="Times New Roman"/>
              </a:rPr>
              <a:t> </a:t>
            </a:r>
            <a:r>
              <a:rPr lang="pl-PL" sz="1800" b="1" dirty="0" err="1">
                <a:latin typeface="Times New Roman"/>
                <a:ea typeface="Times New Roman"/>
                <a:cs typeface="Times New Roman"/>
                <a:sym typeface="Times New Roman"/>
              </a:rPr>
              <a:t>Coordinator</a:t>
            </a:r>
            <a:endParaRPr sz="1800" b="1" dirty="0">
              <a:latin typeface="Times New Roman"/>
              <a:ea typeface="Times New Roman"/>
              <a:cs typeface="Times New Roman"/>
              <a:sym typeface="Times New Roman"/>
            </a:endParaRPr>
          </a:p>
          <a:p>
            <a:pPr marL="228600" lvl="0" indent="0" algn="just" rtl="0">
              <a:lnSpc>
                <a:spcPct val="90000"/>
              </a:lnSpc>
              <a:spcBef>
                <a:spcPts val="1000"/>
              </a:spcBef>
              <a:spcAft>
                <a:spcPts val="0"/>
              </a:spcAft>
              <a:buSzPts val="2800"/>
              <a:buNone/>
            </a:pPr>
            <a:r>
              <a:rPr lang="pl-PL" sz="1800" dirty="0">
                <a:latin typeface="Times New Roman"/>
                <a:ea typeface="Times New Roman"/>
                <a:cs typeface="Times New Roman"/>
                <a:sym typeface="Times New Roman"/>
              </a:rPr>
              <a:t>D</a:t>
            </a:r>
            <a:r>
              <a:rPr lang="pl-PL" sz="1800" dirty="0">
                <a:solidFill>
                  <a:schemeClr val="lt1"/>
                </a:solidFill>
                <a:latin typeface="Times New Roman"/>
                <a:ea typeface="Times New Roman"/>
                <a:cs typeface="Times New Roman"/>
                <a:sym typeface="Times New Roman"/>
              </a:rPr>
              <a:t>eadline </a:t>
            </a:r>
            <a:r>
              <a:rPr lang="pl-PL" sz="1800" dirty="0" err="1">
                <a:solidFill>
                  <a:schemeClr val="lt1"/>
                </a:solidFill>
                <a:latin typeface="Times New Roman"/>
                <a:ea typeface="Times New Roman"/>
                <a:cs typeface="Times New Roman"/>
                <a:sym typeface="Times New Roman"/>
              </a:rPr>
              <a:t>April</a:t>
            </a:r>
            <a:r>
              <a:rPr lang="pl-PL" sz="1800" dirty="0">
                <a:solidFill>
                  <a:schemeClr val="lt1"/>
                </a:solidFill>
                <a:latin typeface="Times New Roman"/>
                <a:ea typeface="Times New Roman"/>
                <a:cs typeface="Times New Roman"/>
                <a:sym typeface="Times New Roman"/>
              </a:rPr>
              <a:t> 24 (exchange </a:t>
            </a:r>
            <a:r>
              <a:rPr lang="pl-PL" sz="1800" dirty="0">
                <a:latin typeface="Times New Roman"/>
                <a:ea typeface="Times New Roman"/>
                <a:cs typeface="Times New Roman"/>
                <a:sym typeface="Times New Roman"/>
              </a:rPr>
              <a:t>in</a:t>
            </a:r>
            <a:r>
              <a:rPr lang="pl-PL" sz="1800" dirty="0">
                <a:solidFill>
                  <a:schemeClr val="lt1"/>
                </a:solidFill>
                <a:latin typeface="Times New Roman"/>
                <a:ea typeface="Times New Roman"/>
                <a:cs typeface="Times New Roman"/>
                <a:sym typeface="Times New Roman"/>
              </a:rPr>
              <a:t> the </a:t>
            </a:r>
            <a:r>
              <a:rPr lang="pl-PL" sz="1800" dirty="0" err="1">
                <a:solidFill>
                  <a:schemeClr val="lt1"/>
                </a:solidFill>
                <a:latin typeface="Times New Roman"/>
                <a:ea typeface="Times New Roman"/>
                <a:cs typeface="Times New Roman"/>
                <a:sym typeface="Times New Roman"/>
              </a:rPr>
              <a:t>winter</a:t>
            </a:r>
            <a:r>
              <a:rPr lang="pl-PL" sz="1800" dirty="0">
                <a:solidFill>
                  <a:schemeClr val="lt1"/>
                </a:solidFill>
                <a:latin typeface="Times New Roman"/>
                <a:ea typeface="Times New Roman"/>
                <a:cs typeface="Times New Roman"/>
                <a:sym typeface="Times New Roman"/>
              </a:rPr>
              <a:t> and </a:t>
            </a:r>
            <a:r>
              <a:rPr lang="pl-PL" sz="1800" dirty="0" err="1">
                <a:solidFill>
                  <a:schemeClr val="lt1"/>
                </a:solidFill>
                <a:latin typeface="Times New Roman"/>
                <a:ea typeface="Times New Roman"/>
                <a:cs typeface="Times New Roman"/>
                <a:sym typeface="Times New Roman"/>
              </a:rPr>
              <a:t>all-year</a:t>
            </a:r>
            <a:r>
              <a:rPr lang="pl-PL" sz="1800" dirty="0">
                <a:latin typeface="Times New Roman"/>
                <a:ea typeface="Times New Roman"/>
                <a:cs typeface="Times New Roman"/>
                <a:sym typeface="Times New Roman"/>
              </a:rPr>
              <a:t>)</a:t>
            </a:r>
            <a:r>
              <a:rPr lang="pl-PL" sz="1800" dirty="0">
                <a:solidFill>
                  <a:schemeClr val="lt1"/>
                </a:solidFill>
                <a:latin typeface="Times New Roman"/>
                <a:ea typeface="Times New Roman"/>
                <a:cs typeface="Times New Roman"/>
                <a:sym typeface="Times New Roman"/>
              </a:rPr>
              <a:t> w semestrze zimowym </a:t>
            </a:r>
            <a:br>
              <a:rPr lang="pl-PL" sz="1800" dirty="0">
                <a:solidFill>
                  <a:schemeClr val="lt1"/>
                </a:solidFill>
                <a:latin typeface="Times New Roman"/>
                <a:ea typeface="Times New Roman"/>
                <a:cs typeface="Times New Roman"/>
                <a:sym typeface="Times New Roman"/>
              </a:rPr>
            </a:br>
            <a:r>
              <a:rPr lang="pl-PL" sz="1800" dirty="0">
                <a:solidFill>
                  <a:schemeClr val="lt1"/>
                </a:solidFill>
                <a:latin typeface="Times New Roman"/>
                <a:ea typeface="Times New Roman"/>
                <a:cs typeface="Times New Roman"/>
                <a:sym typeface="Times New Roman"/>
              </a:rPr>
              <a:t>i na cały rok), May 17 maja (exchange </a:t>
            </a:r>
            <a:r>
              <a:rPr lang="pl-PL" sz="1800" dirty="0">
                <a:latin typeface="Times New Roman"/>
                <a:ea typeface="Times New Roman"/>
                <a:cs typeface="Times New Roman"/>
                <a:sym typeface="Times New Roman"/>
              </a:rPr>
              <a:t>in</a:t>
            </a:r>
            <a:r>
              <a:rPr lang="pl-PL" sz="1800" dirty="0">
                <a:solidFill>
                  <a:schemeClr val="lt1"/>
                </a:solidFill>
                <a:latin typeface="Times New Roman"/>
                <a:ea typeface="Times New Roman"/>
                <a:cs typeface="Times New Roman"/>
                <a:sym typeface="Times New Roman"/>
              </a:rPr>
              <a:t> the </a:t>
            </a:r>
            <a:r>
              <a:rPr lang="pl-PL" sz="1800" dirty="0" err="1">
                <a:solidFill>
                  <a:schemeClr val="lt1"/>
                </a:solidFill>
                <a:latin typeface="Times New Roman"/>
                <a:ea typeface="Times New Roman"/>
                <a:cs typeface="Times New Roman"/>
                <a:sym typeface="Times New Roman"/>
              </a:rPr>
              <a:t>summer</a:t>
            </a:r>
            <a:r>
              <a:rPr lang="pl-PL" sz="1800" dirty="0">
                <a:solidFill>
                  <a:schemeClr val="lt1"/>
                </a:solidFill>
                <a:latin typeface="Times New Roman"/>
                <a:ea typeface="Times New Roman"/>
                <a:cs typeface="Times New Roman"/>
                <a:sym typeface="Times New Roman"/>
              </a:rPr>
              <a:t> </a:t>
            </a:r>
            <a:r>
              <a:rPr lang="pl-PL" sz="1800" dirty="0" err="1">
                <a:solidFill>
                  <a:schemeClr val="lt1"/>
                </a:solidFill>
                <a:latin typeface="Times New Roman"/>
                <a:ea typeface="Times New Roman"/>
                <a:cs typeface="Times New Roman"/>
                <a:sym typeface="Times New Roman"/>
              </a:rPr>
              <a:t>semester</a:t>
            </a:r>
            <a:r>
              <a:rPr lang="pl-PL" sz="1800" dirty="0">
                <a:solidFill>
                  <a:schemeClr val="lt1"/>
                </a:solidFill>
                <a:latin typeface="Times New Roman"/>
                <a:ea typeface="Times New Roman"/>
                <a:cs typeface="Times New Roman"/>
                <a:sym typeface="Times New Roman"/>
              </a:rPr>
              <a:t>)</a:t>
            </a:r>
            <a:endParaRPr dirty="0"/>
          </a:p>
          <a:p>
            <a:pPr marL="457200" marR="0" lvl="0" indent="-228600" algn="l" rtl="0">
              <a:lnSpc>
                <a:spcPct val="90000"/>
              </a:lnSpc>
              <a:spcBef>
                <a:spcPts val="1000"/>
              </a:spcBef>
              <a:spcAft>
                <a:spcPts val="0"/>
              </a:spcAft>
              <a:buClr>
                <a:schemeClr val="lt1"/>
              </a:buClr>
              <a:buSzPts val="2800"/>
              <a:buFont typeface="Lato"/>
              <a:buNone/>
            </a:pPr>
            <a:r>
              <a:rPr lang="pl-PL" sz="1800" b="1" dirty="0" err="1">
                <a:latin typeface="Times New Roman"/>
                <a:ea typeface="Times New Roman"/>
                <a:cs typeface="Times New Roman"/>
                <a:sym typeface="Times New Roman"/>
              </a:rPr>
              <a:t>Documents</a:t>
            </a:r>
            <a:r>
              <a:rPr lang="pl-PL" sz="1800" b="1" dirty="0">
                <a:latin typeface="Times New Roman"/>
                <a:ea typeface="Times New Roman"/>
                <a:cs typeface="Times New Roman"/>
                <a:sym typeface="Times New Roman"/>
              </a:rPr>
              <a:t> to be </a:t>
            </a:r>
            <a:r>
              <a:rPr lang="pl-PL" sz="1800" b="1" dirty="0" err="1">
                <a:latin typeface="Times New Roman"/>
                <a:ea typeface="Times New Roman"/>
                <a:cs typeface="Times New Roman"/>
                <a:sym typeface="Times New Roman"/>
              </a:rPr>
              <a:t>downloaded</a:t>
            </a:r>
            <a:r>
              <a:rPr lang="pl-PL" sz="1800" b="1" dirty="0">
                <a:latin typeface="Times New Roman"/>
                <a:ea typeface="Times New Roman"/>
                <a:cs typeface="Times New Roman"/>
                <a:sym typeface="Times New Roman"/>
              </a:rPr>
              <a:t> from the IRC system</a:t>
            </a:r>
            <a:endParaRPr dirty="0"/>
          </a:p>
          <a:p>
            <a:pPr marL="514350" lvl="0" indent="-285750" algn="l" rtl="0">
              <a:lnSpc>
                <a:spcPct val="90000"/>
              </a:lnSpc>
              <a:spcBef>
                <a:spcPts val="1000"/>
              </a:spcBef>
              <a:spcAft>
                <a:spcPts val="0"/>
              </a:spcAft>
              <a:buSzPts val="2800"/>
              <a:buFont typeface="Noto Sans Symbols"/>
              <a:buChar char="❑"/>
            </a:pPr>
            <a:r>
              <a:rPr lang="pl-PL" sz="1800" dirty="0" err="1">
                <a:latin typeface="Times New Roman"/>
                <a:ea typeface="Times New Roman"/>
                <a:cs typeface="Times New Roman"/>
                <a:sym typeface="Times New Roman"/>
              </a:rPr>
              <a:t>Certificate</a:t>
            </a:r>
            <a:r>
              <a:rPr lang="pl-PL" sz="1800" dirty="0">
                <a:latin typeface="Times New Roman"/>
                <a:ea typeface="Times New Roman"/>
                <a:cs typeface="Times New Roman"/>
                <a:sym typeface="Times New Roman"/>
              </a:rPr>
              <a:t> of </a:t>
            </a:r>
            <a:r>
              <a:rPr lang="pl-PL" sz="1800" dirty="0" err="1">
                <a:latin typeface="Times New Roman"/>
                <a:ea typeface="Times New Roman"/>
                <a:cs typeface="Times New Roman"/>
                <a:sym typeface="Times New Roman"/>
              </a:rPr>
              <a:t>language</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competence</a:t>
            </a:r>
            <a:r>
              <a:rPr lang="pl-PL" sz="1800" dirty="0">
                <a:latin typeface="Times New Roman"/>
                <a:ea typeface="Times New Roman"/>
                <a:cs typeface="Times New Roman"/>
                <a:sym typeface="Times New Roman"/>
              </a:rPr>
              <a:t>:</a:t>
            </a:r>
            <a:endParaRPr dirty="0"/>
          </a:p>
          <a:p>
            <a:pPr marL="457200" lvl="0" indent="-228600" algn="just" rtl="0">
              <a:lnSpc>
                <a:spcPct val="90000"/>
              </a:lnSpc>
              <a:spcBef>
                <a:spcPts val="1000"/>
              </a:spcBef>
              <a:spcAft>
                <a:spcPts val="0"/>
              </a:spcAft>
              <a:buSzPts val="2800"/>
              <a:buNone/>
            </a:pPr>
            <a:r>
              <a:rPr lang="pl-PL" sz="1800" dirty="0">
                <a:latin typeface="Times New Roman"/>
                <a:ea typeface="Times New Roman"/>
                <a:cs typeface="Times New Roman"/>
                <a:sym typeface="Times New Roman"/>
              </a:rPr>
              <a:t>a) Student </a:t>
            </a:r>
            <a:r>
              <a:rPr lang="pl-PL" sz="1800" dirty="0" err="1">
                <a:latin typeface="Times New Roman"/>
                <a:ea typeface="Times New Roman"/>
                <a:cs typeface="Times New Roman"/>
                <a:sym typeface="Times New Roman"/>
              </a:rPr>
              <a:t>who</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took</a:t>
            </a:r>
            <a:r>
              <a:rPr lang="pl-PL" sz="1800" dirty="0">
                <a:latin typeface="Times New Roman"/>
                <a:ea typeface="Times New Roman"/>
                <a:cs typeface="Times New Roman"/>
                <a:sym typeface="Times New Roman"/>
              </a:rPr>
              <a:t> the </a:t>
            </a:r>
            <a:r>
              <a:rPr lang="pl-PL" sz="1800" dirty="0" err="1">
                <a:latin typeface="Times New Roman"/>
                <a:ea typeface="Times New Roman"/>
                <a:cs typeface="Times New Roman"/>
                <a:sym typeface="Times New Roman"/>
              </a:rPr>
              <a:t>language</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exam</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at</a:t>
            </a:r>
            <a:r>
              <a:rPr lang="pl-PL" sz="1800" dirty="0">
                <a:latin typeface="Times New Roman"/>
                <a:ea typeface="Times New Roman"/>
                <a:cs typeface="Times New Roman"/>
                <a:sym typeface="Times New Roman"/>
              </a:rPr>
              <a:t> SJO 09.03.2024 </a:t>
            </a:r>
            <a:r>
              <a:rPr lang="pl-PL" sz="1800" dirty="0" err="1">
                <a:latin typeface="Times New Roman"/>
                <a:ea typeface="Times New Roman"/>
                <a:cs typeface="Times New Roman"/>
                <a:sym typeface="Times New Roman"/>
              </a:rPr>
              <a:t>should</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take</a:t>
            </a:r>
            <a:r>
              <a:rPr lang="pl-PL" sz="1800" dirty="0">
                <a:latin typeface="Times New Roman"/>
                <a:ea typeface="Times New Roman"/>
                <a:cs typeface="Times New Roman"/>
                <a:sym typeface="Times New Roman"/>
              </a:rPr>
              <a:t> a </a:t>
            </a:r>
            <a:r>
              <a:rPr lang="pl-PL" sz="1800" dirty="0" err="1">
                <a:latin typeface="Times New Roman"/>
                <a:ea typeface="Times New Roman"/>
                <a:cs typeface="Times New Roman"/>
                <a:sym typeface="Times New Roman"/>
              </a:rPr>
              <a:t>certificate</a:t>
            </a:r>
            <a:r>
              <a:rPr lang="pl-PL" sz="1800" dirty="0">
                <a:latin typeface="Times New Roman"/>
                <a:ea typeface="Times New Roman"/>
                <a:cs typeface="Times New Roman"/>
                <a:sym typeface="Times New Roman"/>
              </a:rPr>
              <a:t> of the </a:t>
            </a:r>
            <a:r>
              <a:rPr lang="pl-PL" sz="1800" dirty="0" err="1">
                <a:latin typeface="Times New Roman"/>
                <a:ea typeface="Times New Roman"/>
                <a:cs typeface="Times New Roman"/>
                <a:sym typeface="Times New Roman"/>
              </a:rPr>
              <a:t>exam</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result</a:t>
            </a:r>
            <a:r>
              <a:rPr lang="pl-PL" sz="1800" dirty="0">
                <a:latin typeface="Times New Roman"/>
                <a:ea typeface="Times New Roman"/>
                <a:cs typeface="Times New Roman"/>
                <a:sym typeface="Times New Roman"/>
              </a:rPr>
              <a:t> </a:t>
            </a:r>
            <a:endParaRPr dirty="0"/>
          </a:p>
          <a:p>
            <a:pPr marL="457200" lvl="0" indent="-228600" algn="just" rtl="0">
              <a:lnSpc>
                <a:spcPct val="90000"/>
              </a:lnSpc>
              <a:spcBef>
                <a:spcPts val="1000"/>
              </a:spcBef>
              <a:spcAft>
                <a:spcPts val="0"/>
              </a:spcAft>
              <a:buSzPts val="2800"/>
              <a:buNone/>
            </a:pPr>
            <a:r>
              <a:rPr lang="pl-PL" sz="1800" dirty="0">
                <a:latin typeface="Times New Roman"/>
                <a:ea typeface="Times New Roman"/>
                <a:cs typeface="Times New Roman"/>
                <a:sym typeface="Times New Roman"/>
              </a:rPr>
              <a:t>b) Student </a:t>
            </a:r>
            <a:r>
              <a:rPr lang="pl-PL" sz="1800" dirty="0" err="1">
                <a:latin typeface="Times New Roman"/>
                <a:ea typeface="Times New Roman"/>
                <a:cs typeface="Times New Roman"/>
                <a:sym typeface="Times New Roman"/>
              </a:rPr>
              <a:t>exempt</a:t>
            </a:r>
            <a:r>
              <a:rPr lang="pl-PL" sz="1800" dirty="0">
                <a:latin typeface="Times New Roman"/>
                <a:ea typeface="Times New Roman"/>
                <a:cs typeface="Times New Roman"/>
                <a:sym typeface="Times New Roman"/>
              </a:rPr>
              <a:t> from the </a:t>
            </a:r>
            <a:r>
              <a:rPr lang="pl-PL" sz="1800" dirty="0" err="1">
                <a:latin typeface="Times New Roman"/>
                <a:ea typeface="Times New Roman"/>
                <a:cs typeface="Times New Roman"/>
                <a:sym typeface="Times New Roman"/>
              </a:rPr>
              <a:t>language</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exam</a:t>
            </a:r>
            <a:r>
              <a:rPr lang="pl-PL" sz="1800" dirty="0">
                <a:latin typeface="Times New Roman"/>
                <a:ea typeface="Times New Roman"/>
                <a:cs typeface="Times New Roman"/>
                <a:sym typeface="Times New Roman"/>
              </a:rPr>
              <a:t>: a </a:t>
            </a:r>
            <a:r>
              <a:rPr lang="pl-PL" sz="1800" dirty="0" err="1">
                <a:latin typeface="Times New Roman"/>
                <a:ea typeface="Times New Roman"/>
                <a:cs typeface="Times New Roman"/>
                <a:sym typeface="Times New Roman"/>
              </a:rPr>
              <a:t>copy</a:t>
            </a:r>
            <a:r>
              <a:rPr lang="pl-PL" sz="1800" dirty="0">
                <a:latin typeface="Times New Roman"/>
                <a:ea typeface="Times New Roman"/>
                <a:cs typeface="Times New Roman"/>
                <a:sym typeface="Times New Roman"/>
              </a:rPr>
              <a:t> of </a:t>
            </a:r>
            <a:r>
              <a:rPr lang="pl-PL" sz="1800" dirty="0" err="1">
                <a:latin typeface="Times New Roman"/>
                <a:ea typeface="Times New Roman"/>
                <a:cs typeface="Times New Roman"/>
                <a:sym typeface="Times New Roman"/>
              </a:rPr>
              <a:t>photocopy</a:t>
            </a:r>
            <a:r>
              <a:rPr lang="pl-PL" sz="1800" dirty="0">
                <a:latin typeface="Times New Roman"/>
                <a:ea typeface="Times New Roman"/>
                <a:cs typeface="Times New Roman"/>
                <a:sym typeface="Times New Roman"/>
              </a:rPr>
              <a:t> of the </a:t>
            </a:r>
            <a:r>
              <a:rPr lang="pl-PL" sz="1800" dirty="0" err="1">
                <a:latin typeface="Times New Roman"/>
                <a:ea typeface="Times New Roman"/>
                <a:cs typeface="Times New Roman"/>
                <a:sym typeface="Times New Roman"/>
              </a:rPr>
              <a:t>language</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certificate</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or</a:t>
            </a:r>
            <a:r>
              <a:rPr lang="pl-PL" sz="1800" dirty="0">
                <a:latin typeface="Times New Roman"/>
                <a:ea typeface="Times New Roman"/>
                <a:cs typeface="Times New Roman"/>
                <a:sym typeface="Times New Roman"/>
              </a:rPr>
              <a:t> the </a:t>
            </a:r>
            <a:r>
              <a:rPr lang="pl-PL" sz="1800" dirty="0" err="1">
                <a:latin typeface="Times New Roman"/>
                <a:ea typeface="Times New Roman"/>
                <a:cs typeface="Times New Roman"/>
                <a:sym typeface="Times New Roman"/>
              </a:rPr>
              <a:t>printout</a:t>
            </a:r>
            <a:r>
              <a:rPr lang="pl-PL" sz="1800" dirty="0">
                <a:latin typeface="Times New Roman"/>
                <a:ea typeface="Times New Roman"/>
                <a:cs typeface="Times New Roman"/>
                <a:sym typeface="Times New Roman"/>
              </a:rPr>
              <a:t> of a </a:t>
            </a:r>
            <a:r>
              <a:rPr lang="pl-PL" sz="1800" dirty="0" err="1">
                <a:latin typeface="Times New Roman"/>
                <a:ea typeface="Times New Roman"/>
                <a:cs typeface="Times New Roman"/>
                <a:sym typeface="Times New Roman"/>
              </a:rPr>
              <a:t>page</a:t>
            </a:r>
            <a:r>
              <a:rPr lang="pl-PL" sz="1800" dirty="0">
                <a:latin typeface="Times New Roman"/>
                <a:ea typeface="Times New Roman"/>
                <a:cs typeface="Times New Roman"/>
                <a:sym typeface="Times New Roman"/>
              </a:rPr>
              <a:t> from the </a:t>
            </a:r>
            <a:r>
              <a:rPr lang="pl-PL" sz="1800" dirty="0" err="1">
                <a:latin typeface="Times New Roman"/>
                <a:ea typeface="Times New Roman"/>
                <a:cs typeface="Times New Roman"/>
                <a:sym typeface="Times New Roman"/>
              </a:rPr>
              <a:t>electronic</a:t>
            </a:r>
            <a:r>
              <a:rPr lang="pl-PL" sz="1800" dirty="0">
                <a:latin typeface="Times New Roman"/>
                <a:ea typeface="Times New Roman"/>
                <a:cs typeface="Times New Roman"/>
                <a:sym typeface="Times New Roman"/>
              </a:rPr>
              <a:t> index with the </a:t>
            </a:r>
            <a:r>
              <a:rPr lang="pl-PL" sz="1800" dirty="0" err="1">
                <a:latin typeface="Times New Roman"/>
                <a:ea typeface="Times New Roman"/>
                <a:cs typeface="Times New Roman"/>
                <a:sym typeface="Times New Roman"/>
              </a:rPr>
              <a:t>course</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grade</a:t>
            </a:r>
            <a:r>
              <a:rPr lang="pl-PL" sz="1800" dirty="0">
                <a:latin typeface="Times New Roman"/>
                <a:ea typeface="Times New Roman"/>
                <a:cs typeface="Times New Roman"/>
                <a:sym typeface="Times New Roman"/>
              </a:rPr>
              <a:t> </a:t>
            </a:r>
            <a:r>
              <a:rPr lang="pl-PL" sz="1800" dirty="0" err="1">
                <a:latin typeface="Times New Roman"/>
                <a:ea typeface="Times New Roman"/>
                <a:cs typeface="Times New Roman"/>
                <a:sym typeface="Times New Roman"/>
              </a:rPr>
              <a:t>signed</a:t>
            </a:r>
            <a:r>
              <a:rPr lang="pl-PL" sz="1800" dirty="0">
                <a:latin typeface="Times New Roman"/>
                <a:ea typeface="Times New Roman"/>
                <a:cs typeface="Times New Roman"/>
                <a:sym typeface="Times New Roman"/>
              </a:rPr>
              <a:t> by the </a:t>
            </a:r>
            <a:r>
              <a:rPr lang="pl-PL" sz="1800" dirty="0" err="1">
                <a:latin typeface="Times New Roman"/>
                <a:ea typeface="Times New Roman"/>
                <a:cs typeface="Times New Roman"/>
                <a:sym typeface="Times New Roman"/>
              </a:rPr>
              <a:t>Dean’s</a:t>
            </a:r>
            <a:r>
              <a:rPr lang="pl-PL" sz="1800" dirty="0">
                <a:latin typeface="Times New Roman"/>
                <a:ea typeface="Times New Roman"/>
                <a:cs typeface="Times New Roman"/>
                <a:sym typeface="Times New Roman"/>
              </a:rPr>
              <a:t> Office </a:t>
            </a:r>
            <a:r>
              <a:rPr lang="pl-PL" sz="1800" dirty="0" err="1">
                <a:latin typeface="Times New Roman"/>
                <a:ea typeface="Times New Roman"/>
                <a:cs typeface="Times New Roman"/>
                <a:sym typeface="Times New Roman"/>
              </a:rPr>
              <a:t>or</a:t>
            </a:r>
            <a:r>
              <a:rPr lang="pl-PL" sz="1800" dirty="0">
                <a:latin typeface="Times New Roman"/>
                <a:ea typeface="Times New Roman"/>
                <a:cs typeface="Times New Roman"/>
                <a:sym typeface="Times New Roman"/>
              </a:rPr>
              <a:t> a </a:t>
            </a:r>
            <a:r>
              <a:rPr lang="pl-PL" sz="1800" dirty="0" err="1">
                <a:latin typeface="Times New Roman"/>
                <a:ea typeface="Times New Roman"/>
                <a:cs typeface="Times New Roman"/>
                <a:sym typeface="Times New Roman"/>
              </a:rPr>
              <a:t>scan</a:t>
            </a:r>
            <a:r>
              <a:rPr lang="pl-PL" sz="1800" dirty="0">
                <a:latin typeface="Times New Roman"/>
                <a:ea typeface="Times New Roman"/>
                <a:cs typeface="Times New Roman"/>
                <a:sym typeface="Times New Roman"/>
              </a:rPr>
              <a:t> of the </a:t>
            </a:r>
            <a:r>
              <a:rPr lang="pl-PL" sz="1800" dirty="0" err="1">
                <a:latin typeface="Times New Roman"/>
                <a:ea typeface="Times New Roman"/>
                <a:cs typeface="Times New Roman"/>
                <a:sym typeface="Times New Roman"/>
              </a:rPr>
              <a:t>language</a:t>
            </a:r>
            <a:r>
              <a:rPr lang="pl-PL" sz="1800" dirty="0">
                <a:latin typeface="Times New Roman"/>
                <a:ea typeface="Times New Roman"/>
                <a:cs typeface="Times New Roman"/>
                <a:sym typeface="Times New Roman"/>
              </a:rPr>
              <a:t> pass </a:t>
            </a:r>
            <a:r>
              <a:rPr lang="pl-PL" sz="1800" dirty="0" err="1">
                <a:latin typeface="Times New Roman"/>
                <a:ea typeface="Times New Roman"/>
                <a:cs typeface="Times New Roman"/>
                <a:sym typeface="Times New Roman"/>
              </a:rPr>
              <a:t>certificate</a:t>
            </a:r>
            <a:r>
              <a:rPr lang="pl-PL" sz="1800" dirty="0">
                <a:latin typeface="Times New Roman"/>
                <a:ea typeface="Times New Roman"/>
                <a:cs typeface="Times New Roman"/>
                <a:sym typeface="Times New Roman"/>
              </a:rPr>
              <a:t> from SJO, </a:t>
            </a:r>
            <a:r>
              <a:rPr lang="pl-PL" sz="1800" dirty="0" err="1">
                <a:latin typeface="Times New Roman"/>
                <a:ea typeface="Times New Roman"/>
                <a:cs typeface="Times New Roman"/>
                <a:sym typeface="Times New Roman"/>
              </a:rPr>
              <a:t>uploaded</a:t>
            </a:r>
            <a:r>
              <a:rPr lang="pl-PL" sz="1800" dirty="0">
                <a:latin typeface="Times New Roman"/>
                <a:ea typeface="Times New Roman"/>
                <a:cs typeface="Times New Roman"/>
                <a:sym typeface="Times New Roman"/>
              </a:rPr>
              <a:t> to IRC</a:t>
            </a:r>
            <a:endParaRPr dirty="0"/>
          </a:p>
          <a:p>
            <a:pPr marL="457200" marR="0" lvl="0" indent="-228600" algn="l" rtl="0">
              <a:lnSpc>
                <a:spcPct val="90000"/>
              </a:lnSpc>
              <a:spcBef>
                <a:spcPts val="1000"/>
              </a:spcBef>
              <a:spcAft>
                <a:spcPts val="0"/>
              </a:spcAft>
              <a:buClr>
                <a:schemeClr val="lt1"/>
              </a:buClr>
              <a:buSzPts val="2800"/>
              <a:buFont typeface="Lato"/>
              <a:buNone/>
            </a:pPr>
            <a:endParaRPr sz="1800" dirty="0">
              <a:latin typeface="Times New Roman"/>
              <a:ea typeface="Times New Roman"/>
              <a:cs typeface="Times New Roman"/>
              <a:sym typeface="Times New Roman"/>
            </a:endParaRPr>
          </a:p>
          <a:p>
            <a:pPr marL="342900" lvl="0" indent="-215900" algn="l" rtl="0">
              <a:lnSpc>
                <a:spcPct val="100000"/>
              </a:lnSpc>
              <a:spcBef>
                <a:spcPts val="0"/>
              </a:spcBef>
              <a:spcAft>
                <a:spcPts val="0"/>
              </a:spcAft>
              <a:buClr>
                <a:srgbClr val="8DA2CD"/>
              </a:buClr>
              <a:buSzPts val="2000"/>
              <a:buFont typeface="Noto Sans Symbols"/>
              <a:buNone/>
            </a:pPr>
            <a:endParaRPr sz="1800" dirty="0"/>
          </a:p>
        </p:txBody>
      </p:sp>
      <p:pic>
        <p:nvPicPr>
          <p:cNvPr id="83" name="Google Shape;83;p2"/>
          <p:cNvPicPr preferRelativeResize="0"/>
          <p:nvPr/>
        </p:nvPicPr>
        <p:blipFill rotWithShape="1">
          <a:blip r:embed="rId3">
            <a:alphaModFix/>
          </a:blip>
          <a:srcRect/>
          <a:stretch/>
        </p:blipFill>
        <p:spPr>
          <a:xfrm>
            <a:off x="350838" y="2285852"/>
            <a:ext cx="3156648" cy="2110318"/>
          </a:xfrm>
          <a:prstGeom prst="rect">
            <a:avLst/>
          </a:prstGeom>
          <a:noFill/>
          <a:ln>
            <a:noFill/>
          </a:ln>
        </p:spPr>
      </p:pic>
      <p:sp>
        <p:nvSpPr>
          <p:cNvPr id="84" name="Google Shape;84;p2"/>
          <p:cNvSpPr txBox="1"/>
          <p:nvPr/>
        </p:nvSpPr>
        <p:spPr>
          <a:xfrm>
            <a:off x="350838" y="5886448"/>
            <a:ext cx="10302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l-PL" sz="1800" b="1" i="0" u="none" strike="noStrike" cap="none">
                <a:solidFill>
                  <a:srgbClr val="000000"/>
                </a:solidFill>
                <a:latin typeface="Times New Roman"/>
                <a:ea typeface="Times New Roman"/>
                <a:cs typeface="Times New Roman"/>
                <a:sym typeface="Times New Roman"/>
              </a:rPr>
              <a:t>IMPORTANT! The final qualification for the Erasmus+ Programme is </a:t>
            </a:r>
            <a:r>
              <a:rPr lang="pl-PL" sz="1800" b="1">
                <a:latin typeface="Times New Roman"/>
                <a:ea typeface="Times New Roman"/>
                <a:cs typeface="Times New Roman"/>
                <a:sym typeface="Times New Roman"/>
              </a:rPr>
              <a:t>determined</a:t>
            </a:r>
            <a:r>
              <a:rPr lang="pl-PL" sz="1800" b="1" i="0" u="none" strike="noStrike" cap="none">
                <a:solidFill>
                  <a:srgbClr val="000000"/>
                </a:solidFill>
                <a:latin typeface="Times New Roman"/>
                <a:ea typeface="Times New Roman"/>
                <a:cs typeface="Times New Roman"/>
                <a:sym typeface="Times New Roman"/>
              </a:rPr>
              <a:t> by the acceptance</a:t>
            </a:r>
            <a:r>
              <a:rPr lang="pl-PL" sz="1800" b="1">
                <a:latin typeface="Times New Roman"/>
                <a:ea typeface="Times New Roman"/>
                <a:cs typeface="Times New Roman"/>
                <a:sym typeface="Times New Roman"/>
              </a:rPr>
              <a:t> of</a:t>
            </a:r>
            <a:r>
              <a:rPr lang="pl-PL" sz="1800" b="1" i="0" u="none" strike="noStrike" cap="none">
                <a:solidFill>
                  <a:srgbClr val="000000"/>
                </a:solidFill>
                <a:latin typeface="Times New Roman"/>
                <a:ea typeface="Times New Roman"/>
                <a:cs typeface="Times New Roman"/>
                <a:sym typeface="Times New Roman"/>
              </a:rPr>
              <a:t> the receiving university</a:t>
            </a:r>
            <a:endParaRPr sz="1800" b="1" i="0" u="none" strike="noStrike" cap="none">
              <a:solidFill>
                <a:srgbClr val="000000"/>
              </a:solidFill>
              <a:latin typeface="Times New Roman"/>
              <a:ea typeface="Times New Roman"/>
              <a:cs typeface="Times New Roman"/>
              <a:sym typeface="Times New Roman"/>
            </a:endParaRPr>
          </a:p>
        </p:txBody>
      </p:sp>
      <p:pic>
        <p:nvPicPr>
          <p:cNvPr id="7" name="Obraz 6">
            <a:extLst>
              <a:ext uri="{FF2B5EF4-FFF2-40B4-BE49-F238E27FC236}">
                <a16:creationId xmlns:a16="http://schemas.microsoft.com/office/drawing/2014/main" id="{68FA4376-01D3-4A69-880F-6F24976C0C56}"/>
              </a:ext>
            </a:extLst>
          </p:cNvPr>
          <p:cNvPicPr>
            <a:picLocks noChangeAspect="1"/>
          </p:cNvPicPr>
          <p:nvPr/>
        </p:nvPicPr>
        <p:blipFill>
          <a:blip r:embed="rId4"/>
          <a:stretch>
            <a:fillRect/>
          </a:stretch>
        </p:blipFill>
        <p:spPr>
          <a:xfrm>
            <a:off x="10210800" y="133386"/>
            <a:ext cx="1140489" cy="12001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title"/>
          </p:nvPr>
        </p:nvSpPr>
        <p:spPr>
          <a:xfrm>
            <a:off x="90557" y="0"/>
            <a:ext cx="12234793" cy="10170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pl-PL" sz="2400" b="1">
                <a:solidFill>
                  <a:srgbClr val="8DA2CD"/>
                </a:solidFill>
              </a:rPr>
              <a:t>Application documents  for the Receiving University – check the deadline for submitting an application</a:t>
            </a:r>
            <a:endParaRPr sz="2400">
              <a:solidFill>
                <a:srgbClr val="8DA2CD"/>
              </a:solidFill>
              <a:latin typeface="Audiowide"/>
              <a:ea typeface="Audiowide"/>
              <a:cs typeface="Audiowide"/>
              <a:sym typeface="Audiowide"/>
            </a:endParaRPr>
          </a:p>
        </p:txBody>
      </p:sp>
      <p:sp>
        <p:nvSpPr>
          <p:cNvPr id="91" name="Google Shape;91;p3"/>
          <p:cNvSpPr/>
          <p:nvPr/>
        </p:nvSpPr>
        <p:spPr>
          <a:xfrm>
            <a:off x="2687336" y="5615862"/>
            <a:ext cx="7887215"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pl-PL" sz="1800" b="1" i="0" u="none" strike="noStrike" cap="none">
                <a:solidFill>
                  <a:srgbClr val="000000"/>
                </a:solidFill>
                <a:latin typeface="Times New Roman"/>
                <a:ea typeface="Times New Roman"/>
                <a:cs typeface="Times New Roman"/>
                <a:sym typeface="Times New Roman"/>
              </a:rPr>
              <a:t>ATTENTION! The student </a:t>
            </a:r>
            <a:r>
              <a:rPr lang="pl-PL" sz="1800" b="1">
                <a:latin typeface="Times New Roman"/>
                <a:ea typeface="Times New Roman"/>
                <a:cs typeface="Times New Roman"/>
                <a:sym typeface="Times New Roman"/>
              </a:rPr>
              <a:t>informs IRO </a:t>
            </a:r>
            <a:r>
              <a:rPr lang="pl-PL" sz="1800" b="1" i="0" u="none" strike="noStrike" cap="none">
                <a:solidFill>
                  <a:srgbClr val="000000"/>
                </a:solidFill>
                <a:latin typeface="Times New Roman"/>
                <a:ea typeface="Times New Roman"/>
                <a:cs typeface="Times New Roman"/>
                <a:sym typeface="Times New Roman"/>
              </a:rPr>
              <a:t>that the university has received his application</a:t>
            </a:r>
            <a:endParaRPr sz="1800" b="0" i="0" u="none" strike="noStrike" cap="none">
              <a:solidFill>
                <a:srgbClr val="000000"/>
              </a:solidFill>
              <a:latin typeface="Times New Roman"/>
              <a:ea typeface="Times New Roman"/>
              <a:cs typeface="Times New Roman"/>
              <a:sym typeface="Times New Roman"/>
            </a:endParaRPr>
          </a:p>
        </p:txBody>
      </p:sp>
      <p:grpSp>
        <p:nvGrpSpPr>
          <p:cNvPr id="92" name="Google Shape;92;p3"/>
          <p:cNvGrpSpPr/>
          <p:nvPr/>
        </p:nvGrpSpPr>
        <p:grpSpPr>
          <a:xfrm>
            <a:off x="2687336" y="853504"/>
            <a:ext cx="9142800" cy="4383464"/>
            <a:chOff x="2687336" y="853504"/>
            <a:chExt cx="9142800" cy="4383464"/>
          </a:xfrm>
        </p:grpSpPr>
        <p:sp>
          <p:nvSpPr>
            <p:cNvPr id="93" name="Google Shape;93;p3"/>
            <p:cNvSpPr/>
            <p:nvPr/>
          </p:nvSpPr>
          <p:spPr>
            <a:xfrm>
              <a:off x="2687336" y="1543690"/>
              <a:ext cx="9142714" cy="369327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Noto Sans Symbols"/>
                <a:buChar char="❑"/>
              </a:pPr>
              <a:r>
                <a:rPr lang="pl-PL" sz="1800" b="0" i="0" u="none" strike="noStrike" cap="none">
                  <a:solidFill>
                    <a:srgbClr val="000000"/>
                  </a:solidFill>
                  <a:latin typeface="Times New Roman"/>
                  <a:ea typeface="Times New Roman"/>
                  <a:cs typeface="Times New Roman"/>
                  <a:sym typeface="Times New Roman"/>
                </a:rPr>
                <a:t>All </a:t>
              </a:r>
              <a:r>
                <a:rPr lang="pl-PL" sz="1800">
                  <a:latin typeface="Times New Roman"/>
                  <a:ea typeface="Times New Roman"/>
                  <a:cs typeface="Times New Roman"/>
                  <a:sym typeface="Times New Roman"/>
                </a:rPr>
                <a:t>documents</a:t>
              </a:r>
              <a:r>
                <a:rPr lang="pl-PL" sz="1800" b="0" i="0" u="none" strike="noStrike" cap="none">
                  <a:solidFill>
                    <a:srgbClr val="000000"/>
                  </a:solidFill>
                  <a:latin typeface="Times New Roman"/>
                  <a:ea typeface="Times New Roman"/>
                  <a:cs typeface="Times New Roman"/>
                  <a:sym typeface="Times New Roman"/>
                </a:rPr>
                <a:t> required by the partner university (e.g. photos, photocopy of passport/ID card, application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l-PL" sz="1800" b="0" i="0" u="none" strike="noStrike" cap="none">
                  <a:solidFill>
                    <a:srgbClr val="000000"/>
                  </a:solidFill>
                  <a:latin typeface="Times New Roman"/>
                  <a:ea typeface="Times New Roman"/>
                  <a:cs typeface="Times New Roman"/>
                  <a:sym typeface="Times New Roman"/>
                </a:rPr>
                <a:t>If the Partner University requires it – student sends </a:t>
              </a:r>
              <a:r>
                <a:rPr lang="pl-PL" sz="1800" b="1" i="0" u="none" strike="noStrike" cap="none">
                  <a:solidFill>
                    <a:srgbClr val="000000"/>
                  </a:solidFill>
                  <a:latin typeface="Times New Roman"/>
                  <a:ea typeface="Times New Roman"/>
                  <a:cs typeface="Times New Roman"/>
                  <a:sym typeface="Times New Roman"/>
                </a:rPr>
                <a:t>a full application scan via </a:t>
              </a:r>
              <a:r>
                <a:rPr lang="pl-PL" sz="1800" b="1">
                  <a:latin typeface="Times New Roman"/>
                  <a:ea typeface="Times New Roman"/>
                  <a:cs typeface="Times New Roman"/>
                  <a:sym typeface="Times New Roman"/>
                </a:rPr>
                <a:t>email</a:t>
              </a:r>
              <a:endParaRPr sz="1400" b="1"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a:solidFill>
                  <a:srgbClr val="000000"/>
                </a:solidFill>
                <a:latin typeface="Times New Roman"/>
                <a:ea typeface="Times New Roman"/>
                <a:cs typeface="Times New Roman"/>
                <a:sym typeface="Times New Roman"/>
              </a:endParaRPr>
            </a:p>
            <a:p>
              <a:pPr marL="285750" marR="0" lvl="0" indent="-285750" algn="l" rtl="0">
                <a:lnSpc>
                  <a:spcPct val="100000"/>
                </a:lnSpc>
                <a:spcBef>
                  <a:spcPts val="0"/>
                </a:spcBef>
                <a:spcAft>
                  <a:spcPts val="0"/>
                </a:spcAft>
                <a:buClr>
                  <a:srgbClr val="000000"/>
                </a:buClr>
                <a:buSzPts val="1800"/>
                <a:buFont typeface="Noto Sans Symbols"/>
                <a:buChar char="❑"/>
              </a:pPr>
              <a:r>
                <a:rPr lang="pl-PL" sz="1800" b="0" i="0" u="none" strike="noStrike" cap="none">
                  <a:solidFill>
                    <a:srgbClr val="000000"/>
                  </a:solidFill>
                  <a:latin typeface="Times New Roman"/>
                  <a:ea typeface="Times New Roman"/>
                  <a:cs typeface="Times New Roman"/>
                  <a:sym typeface="Times New Roman"/>
                </a:rPr>
                <a:t>If the Partner University requires it – student </a:t>
              </a:r>
              <a:r>
                <a:rPr lang="pl-PL" sz="1800" b="1" i="0" u="none" strike="noStrike" cap="none">
                  <a:solidFill>
                    <a:srgbClr val="000000"/>
                  </a:solidFill>
                  <a:latin typeface="Times New Roman"/>
                  <a:ea typeface="Times New Roman"/>
                  <a:cs typeface="Times New Roman"/>
                  <a:sym typeface="Times New Roman"/>
                </a:rPr>
                <a:t>fills application online </a:t>
              </a:r>
              <a:r>
                <a:rPr lang="pl-PL" sz="1800" b="0" i="0" u="none" strike="noStrike" cap="none">
                  <a:solidFill>
                    <a:srgbClr val="000000"/>
                  </a:solidFill>
                  <a:latin typeface="Times New Roman"/>
                  <a:ea typeface="Times New Roman"/>
                  <a:cs typeface="Times New Roman"/>
                  <a:sym typeface="Times New Roman"/>
                </a:rPr>
                <a:t>on the </a:t>
              </a:r>
              <a:r>
                <a:rPr lang="pl-PL" sz="1800" b="1" i="0" u="none" strike="noStrike" cap="none">
                  <a:solidFill>
                    <a:srgbClr val="000000"/>
                  </a:solidFill>
                  <a:latin typeface="Times New Roman"/>
                  <a:ea typeface="Times New Roman"/>
                  <a:cs typeface="Times New Roman"/>
                  <a:sym typeface="Times New Roman"/>
                </a:rPr>
                <a:t>partner’s website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l-PL" sz="1800" b="0" i="0" u="none" strike="noStrike" cap="none">
                  <a:solidFill>
                    <a:srgbClr val="000000"/>
                  </a:solidFill>
                  <a:latin typeface="Times New Roman"/>
                  <a:ea typeface="Times New Roman"/>
                  <a:cs typeface="Times New Roman"/>
                  <a:sym typeface="Times New Roman"/>
                </a:rPr>
                <a:t>The student sends complete set of required </a:t>
              </a:r>
              <a:r>
                <a:rPr lang="pl-PL" sz="1800">
                  <a:latin typeface="Times New Roman"/>
                  <a:ea typeface="Times New Roman"/>
                  <a:cs typeface="Times New Roman"/>
                  <a:sym typeface="Times New Roman"/>
                </a:rPr>
                <a:t>documents</a:t>
              </a:r>
              <a:r>
                <a:rPr lang="pl-PL" sz="1800" b="0" i="0" u="none" strike="noStrike" cap="none">
                  <a:solidFill>
                    <a:srgbClr val="000000"/>
                  </a:solidFill>
                  <a:latin typeface="Times New Roman"/>
                  <a:ea typeface="Times New Roman"/>
                  <a:cs typeface="Times New Roman"/>
                  <a:sym typeface="Times New Roman"/>
                </a:rPr>
                <a:t> by himself</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l-PL" sz="1800" b="1" i="0" u="sng" strike="noStrike" cap="none">
                  <a:solidFill>
                    <a:srgbClr val="000000"/>
                  </a:solidFill>
                  <a:latin typeface="Times New Roman"/>
                  <a:ea typeface="Times New Roman"/>
                  <a:cs typeface="Times New Roman"/>
                  <a:sym typeface="Times New Roman"/>
                </a:rPr>
                <a:t>Please make sure that the documents h</a:t>
              </a:r>
              <a:r>
                <a:rPr lang="pl-PL" sz="1800" b="1" u="sng">
                  <a:latin typeface="Times New Roman"/>
                  <a:ea typeface="Times New Roman"/>
                  <a:cs typeface="Times New Roman"/>
                  <a:sym typeface="Times New Roman"/>
                </a:rPr>
                <a:t>a</a:t>
              </a:r>
              <a:r>
                <a:rPr lang="pl-PL" sz="1800" b="1" i="0" u="sng" strike="noStrike" cap="none">
                  <a:solidFill>
                    <a:srgbClr val="000000"/>
                  </a:solidFill>
                  <a:latin typeface="Times New Roman"/>
                  <a:ea typeface="Times New Roman"/>
                  <a:cs typeface="Times New Roman"/>
                  <a:sym typeface="Times New Roman"/>
                </a:rPr>
                <a:t>ve reached the Partner University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l-PL" sz="1800" b="0" i="0" u="none" strike="noStrike" cap="none">
                  <a:solidFill>
                    <a:srgbClr val="000000"/>
                  </a:solidFill>
                  <a:latin typeface="Times New Roman"/>
                  <a:ea typeface="Times New Roman"/>
                  <a:cs typeface="Times New Roman"/>
                  <a:sym typeface="Times New Roman"/>
                </a:rPr>
                <a:t>Checking </a:t>
              </a:r>
              <a:r>
                <a:rPr lang="pl-PL" sz="1800">
                  <a:latin typeface="Times New Roman"/>
                  <a:ea typeface="Times New Roman"/>
                  <a:cs typeface="Times New Roman"/>
                  <a:sym typeface="Times New Roman"/>
                </a:rPr>
                <a:t>email</a:t>
              </a:r>
              <a:r>
                <a:rPr lang="pl-PL" sz="1800" b="0" i="0" u="none" strike="noStrike" cap="none">
                  <a:solidFill>
                    <a:srgbClr val="000000"/>
                  </a:solidFill>
                  <a:latin typeface="Times New Roman"/>
                  <a:ea typeface="Times New Roman"/>
                  <a:cs typeface="Times New Roman"/>
                  <a:sym typeface="Times New Roman"/>
                </a:rPr>
                <a:t> </a:t>
              </a:r>
              <a:r>
                <a:rPr lang="pl-PL" sz="1800">
                  <a:latin typeface="Times New Roman"/>
                  <a:ea typeface="Times New Roman"/>
                  <a:cs typeface="Times New Roman"/>
                  <a:sym typeface="Times New Roman"/>
                </a:rPr>
                <a:t>regularly</a:t>
              </a:r>
              <a:r>
                <a:rPr lang="pl-PL" sz="1800" b="0" i="0" u="none" strike="noStrike" cap="none">
                  <a:solidFill>
                    <a:srgbClr val="000000"/>
                  </a:solidFill>
                  <a:latin typeface="Times New Roman"/>
                  <a:ea typeface="Times New Roman"/>
                  <a:cs typeface="Times New Roman"/>
                  <a:sym typeface="Times New Roman"/>
                </a:rPr>
                <a:t> (including the student mailbox and SPAM folder)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Symbols"/>
                <a:buChar char="❑"/>
              </a:pPr>
              <a:r>
                <a:rPr lang="pl-PL" sz="1800" b="0" i="0" u="none" strike="noStrike" cap="none">
                  <a:solidFill>
                    <a:srgbClr val="000000"/>
                  </a:solidFill>
                  <a:latin typeface="Times New Roman"/>
                  <a:ea typeface="Times New Roman"/>
                  <a:cs typeface="Times New Roman"/>
                  <a:sym typeface="Times New Roman"/>
                </a:rPr>
                <a:t>Acceptance form the Partner University will be send to the student’s e-mail address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rgbClr val="FF0000"/>
                  </a:solidFill>
                  <a:latin typeface="Times New Roman"/>
                  <a:ea typeface="Times New Roman"/>
                  <a:cs typeface="Times New Roman"/>
                  <a:sym typeface="Times New Roman"/>
                </a:rPr>
                <a:t>IMPORTANT! </a:t>
              </a:r>
              <a:r>
                <a:rPr lang="pl-PL" sz="1800" b="1" i="0" u="none" strike="noStrike" cap="none">
                  <a:solidFill>
                    <a:srgbClr val="FF0000"/>
                  </a:solidFill>
                  <a:latin typeface="Times New Roman"/>
                  <a:ea typeface="Times New Roman"/>
                  <a:cs typeface="Times New Roman"/>
                  <a:sym typeface="Times New Roman"/>
                </a:rPr>
                <a:t>The student should check the deadline for the nomination and the deadline for sending in the application to the Partner University</a:t>
              </a:r>
              <a:endParaRPr sz="1800" b="0" i="0" u="none" strike="noStrike" cap="none">
                <a:solidFill>
                  <a:srgbClr val="FF0000"/>
                </a:solidFill>
                <a:latin typeface="Times New Roman"/>
                <a:ea typeface="Times New Roman"/>
                <a:cs typeface="Times New Roman"/>
                <a:sym typeface="Times New Roman"/>
              </a:endParaRPr>
            </a:p>
          </p:txBody>
        </p:sp>
        <p:sp>
          <p:nvSpPr>
            <p:cNvPr id="94" name="Google Shape;94;p3"/>
            <p:cNvSpPr txBox="1"/>
            <p:nvPr/>
          </p:nvSpPr>
          <p:spPr>
            <a:xfrm>
              <a:off x="2687336" y="853504"/>
              <a:ext cx="91428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rgbClr val="000000"/>
                  </a:solidFill>
                  <a:latin typeface="Times New Roman"/>
                  <a:ea typeface="Times New Roman"/>
                  <a:cs typeface="Times New Roman"/>
                  <a:sym typeface="Times New Roman"/>
                </a:rPr>
                <a:t>After nomination to the host University, you will receive a massage with information about acceptance and information about next steps from the PARTNER UNIVERSITY</a:t>
              </a:r>
              <a:endParaRPr sz="1400" b="0" i="0" u="none" strike="noStrike" cap="none">
                <a:solidFill>
                  <a:srgbClr val="000000"/>
                </a:solidFill>
                <a:latin typeface="Arial"/>
                <a:ea typeface="Arial"/>
                <a:cs typeface="Arial"/>
                <a:sym typeface="Arial"/>
              </a:endParaRPr>
            </a:p>
          </p:txBody>
        </p:sp>
      </p:grpSp>
      <p:pic>
        <p:nvPicPr>
          <p:cNvPr id="95" name="Google Shape;95;p3"/>
          <p:cNvPicPr preferRelativeResize="0"/>
          <p:nvPr/>
        </p:nvPicPr>
        <p:blipFill rotWithShape="1">
          <a:blip r:embed="rId3">
            <a:alphaModFix/>
          </a:blip>
          <a:srcRect/>
          <a:stretch/>
        </p:blipFill>
        <p:spPr>
          <a:xfrm>
            <a:off x="90557" y="1226480"/>
            <a:ext cx="2498184" cy="3742964"/>
          </a:xfrm>
          <a:prstGeom prst="rect">
            <a:avLst/>
          </a:prstGeom>
          <a:noFill/>
          <a:ln>
            <a:noFill/>
          </a:ln>
        </p:spPr>
      </p:pic>
      <p:pic>
        <p:nvPicPr>
          <p:cNvPr id="9" name="Obraz 8">
            <a:extLst>
              <a:ext uri="{FF2B5EF4-FFF2-40B4-BE49-F238E27FC236}">
                <a16:creationId xmlns:a16="http://schemas.microsoft.com/office/drawing/2014/main" id="{FFCB49AF-485A-497C-BF6C-F125BE5550ED}"/>
              </a:ext>
            </a:extLst>
          </p:cNvPr>
          <p:cNvPicPr>
            <a:picLocks noChangeAspect="1"/>
          </p:cNvPicPr>
          <p:nvPr/>
        </p:nvPicPr>
        <p:blipFill>
          <a:blip r:embed="rId4"/>
          <a:stretch>
            <a:fillRect/>
          </a:stretch>
        </p:blipFill>
        <p:spPr>
          <a:xfrm>
            <a:off x="648154" y="5236968"/>
            <a:ext cx="1260545" cy="132644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title"/>
          </p:nvPr>
        </p:nvSpPr>
        <p:spPr>
          <a:xfrm>
            <a:off x="338673" y="162408"/>
            <a:ext cx="9233201" cy="67649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CC9D8"/>
              </a:buClr>
              <a:buSzPts val="4000"/>
              <a:buFont typeface="Audiowide"/>
              <a:buNone/>
            </a:pPr>
            <a:br>
              <a:rPr lang="pl-PL" sz="2400">
                <a:latin typeface="Audiowide"/>
                <a:ea typeface="Audiowide"/>
                <a:cs typeface="Audiowide"/>
                <a:sym typeface="Audiowide"/>
              </a:rPr>
            </a:br>
            <a:r>
              <a:rPr lang="pl-PL" sz="2400" b="1">
                <a:solidFill>
                  <a:srgbClr val="8DA2CD"/>
                </a:solidFill>
                <a:latin typeface="Audiowide"/>
                <a:ea typeface="Audiowide"/>
                <a:cs typeface="Audiowide"/>
                <a:sym typeface="Audiowide"/>
              </a:rPr>
              <a:t>STUDENTS ON THE RESERVE LIST</a:t>
            </a:r>
            <a:br>
              <a:rPr lang="pl-PL"/>
            </a:br>
            <a:endParaRPr/>
          </a:p>
        </p:txBody>
      </p:sp>
      <p:sp>
        <p:nvSpPr>
          <p:cNvPr id="102" name="Google Shape;102;p4"/>
          <p:cNvSpPr txBox="1">
            <a:spLocks noGrp="1"/>
          </p:cNvSpPr>
          <p:nvPr>
            <p:ph type="body" idx="1"/>
          </p:nvPr>
        </p:nvSpPr>
        <p:spPr>
          <a:xfrm>
            <a:off x="5019676" y="1171925"/>
            <a:ext cx="6029325" cy="4514149"/>
          </a:xfrm>
          <a:prstGeom prst="rect">
            <a:avLst/>
          </a:prstGeom>
          <a:noFill/>
          <a:ln>
            <a:noFill/>
          </a:ln>
        </p:spPr>
        <p:txBody>
          <a:bodyPr spcFirstLastPara="1" wrap="square" lIns="91425" tIns="45700" rIns="91425" bIns="45700" anchor="t" anchorCtr="0">
            <a:normAutofit fontScale="92500" lnSpcReduction="10000"/>
          </a:bodyPr>
          <a:lstStyle/>
          <a:p>
            <a:pPr marL="571500" lvl="0" indent="-314117" algn="just" rtl="0">
              <a:lnSpc>
                <a:spcPct val="90000"/>
              </a:lnSpc>
              <a:spcBef>
                <a:spcPts val="1000"/>
              </a:spcBef>
              <a:spcAft>
                <a:spcPts val="0"/>
              </a:spcAft>
              <a:buSzPct val="159317"/>
              <a:buFont typeface="Noto Sans Symbols"/>
              <a:buChar char="❑"/>
            </a:pPr>
            <a:r>
              <a:rPr lang="pl-PL" sz="1900">
                <a:latin typeface="Times New Roman"/>
                <a:ea typeface="Times New Roman"/>
                <a:cs typeface="Times New Roman"/>
                <a:sym typeface="Times New Roman"/>
              </a:rPr>
              <a:t>Students on the reserve list do not register in the IRC system and do not send online applications to the Partner University</a:t>
            </a:r>
            <a:endParaRPr/>
          </a:p>
          <a:p>
            <a:pPr marL="571500" lvl="0" indent="-165100" algn="l" rtl="0">
              <a:lnSpc>
                <a:spcPct val="90000"/>
              </a:lnSpc>
              <a:spcBef>
                <a:spcPts val="1000"/>
              </a:spcBef>
              <a:spcAft>
                <a:spcPts val="0"/>
              </a:spcAft>
              <a:buSzPct val="159317"/>
              <a:buFont typeface="Noto Sans Symbols"/>
              <a:buNone/>
            </a:pPr>
            <a:endParaRPr sz="1900">
              <a:latin typeface="Times New Roman"/>
              <a:ea typeface="Times New Roman"/>
              <a:cs typeface="Times New Roman"/>
              <a:sym typeface="Times New Roman"/>
            </a:endParaRPr>
          </a:p>
          <a:p>
            <a:pPr marL="571500" lvl="0" indent="-314117" algn="just" rtl="0">
              <a:lnSpc>
                <a:spcPct val="90000"/>
              </a:lnSpc>
              <a:spcBef>
                <a:spcPts val="1000"/>
              </a:spcBef>
              <a:spcAft>
                <a:spcPts val="0"/>
              </a:spcAft>
              <a:buSzPct val="159317"/>
              <a:buFont typeface="Noto Sans Symbols"/>
              <a:buChar char="❑"/>
            </a:pPr>
            <a:r>
              <a:rPr lang="pl-PL" sz="1900">
                <a:latin typeface="Times New Roman"/>
                <a:ea typeface="Times New Roman"/>
                <a:cs typeface="Times New Roman"/>
                <a:sym typeface="Times New Roman"/>
              </a:rPr>
              <a:t>If a place becomes available, the Faculty Coordinator will contact the student from the reserve list and inform IRO about it</a:t>
            </a:r>
            <a:endParaRPr/>
          </a:p>
          <a:p>
            <a:pPr marL="571500" lvl="0" indent="-165100" algn="l" rtl="0">
              <a:lnSpc>
                <a:spcPct val="90000"/>
              </a:lnSpc>
              <a:spcBef>
                <a:spcPts val="1000"/>
              </a:spcBef>
              <a:spcAft>
                <a:spcPts val="0"/>
              </a:spcAft>
              <a:buSzPct val="159317"/>
              <a:buFont typeface="Noto Sans Symbols"/>
              <a:buNone/>
            </a:pPr>
            <a:endParaRPr sz="1900">
              <a:latin typeface="Times New Roman"/>
              <a:ea typeface="Times New Roman"/>
              <a:cs typeface="Times New Roman"/>
              <a:sym typeface="Times New Roman"/>
            </a:endParaRPr>
          </a:p>
          <a:p>
            <a:pPr marL="571500" lvl="0" indent="-314117" algn="just" rtl="0">
              <a:lnSpc>
                <a:spcPct val="90000"/>
              </a:lnSpc>
              <a:spcBef>
                <a:spcPts val="1000"/>
              </a:spcBef>
              <a:spcAft>
                <a:spcPts val="0"/>
              </a:spcAft>
              <a:buSzPct val="159317"/>
              <a:buFont typeface="Noto Sans Symbols"/>
              <a:buChar char="❑"/>
            </a:pPr>
            <a:r>
              <a:rPr lang="pl-PL" sz="1900">
                <a:latin typeface="Times New Roman"/>
                <a:ea typeface="Times New Roman"/>
                <a:cs typeface="Times New Roman"/>
                <a:sym typeface="Times New Roman"/>
              </a:rPr>
              <a:t>If a place becomes available, a student from the reserve list may apply only to the University to which he was assigned by the Faculty Coordinator</a:t>
            </a:r>
            <a:endParaRPr/>
          </a:p>
          <a:p>
            <a:pPr marL="571500" lvl="0" indent="-165100" algn="l" rtl="0">
              <a:lnSpc>
                <a:spcPct val="90000"/>
              </a:lnSpc>
              <a:spcBef>
                <a:spcPts val="1000"/>
              </a:spcBef>
              <a:spcAft>
                <a:spcPts val="0"/>
              </a:spcAft>
              <a:buSzPct val="159317"/>
              <a:buFont typeface="Noto Sans Symbols"/>
              <a:buNone/>
            </a:pPr>
            <a:endParaRPr sz="1900">
              <a:latin typeface="Times New Roman"/>
              <a:ea typeface="Times New Roman"/>
              <a:cs typeface="Times New Roman"/>
              <a:sym typeface="Times New Roman"/>
            </a:endParaRPr>
          </a:p>
          <a:p>
            <a:pPr marL="571500" lvl="0" indent="-314117" algn="just" rtl="0">
              <a:lnSpc>
                <a:spcPct val="90000"/>
              </a:lnSpc>
              <a:spcBef>
                <a:spcPts val="1000"/>
              </a:spcBef>
              <a:spcAft>
                <a:spcPts val="0"/>
              </a:spcAft>
              <a:buSzPct val="159317"/>
              <a:buFont typeface="Noto Sans Symbols"/>
              <a:buChar char="❑"/>
            </a:pPr>
            <a:r>
              <a:rPr lang="pl-PL" sz="1900">
                <a:latin typeface="Times New Roman"/>
                <a:ea typeface="Times New Roman"/>
                <a:cs typeface="Times New Roman"/>
                <a:sym typeface="Times New Roman"/>
              </a:rPr>
              <a:t>Students form the main list are obligated to inform IRO and the Partner University about their resignation from the exchange as soon as possible so as not to block places for other students..</a:t>
            </a:r>
            <a:endParaRPr/>
          </a:p>
          <a:p>
            <a:pPr marL="457200" marR="0" lvl="0" indent="-228600" algn="l" rtl="0">
              <a:lnSpc>
                <a:spcPct val="90000"/>
              </a:lnSpc>
              <a:spcBef>
                <a:spcPts val="1000"/>
              </a:spcBef>
              <a:spcAft>
                <a:spcPts val="0"/>
              </a:spcAft>
              <a:buClr>
                <a:schemeClr val="lt1"/>
              </a:buClr>
              <a:buSzPct val="126126"/>
              <a:buFont typeface="Lato"/>
              <a:buNone/>
            </a:pPr>
            <a:endParaRPr sz="2400">
              <a:solidFill>
                <a:schemeClr val="lt1"/>
              </a:solidFill>
              <a:latin typeface="Calibri"/>
              <a:ea typeface="Calibri"/>
              <a:cs typeface="Calibri"/>
              <a:sym typeface="Calibri"/>
            </a:endParaRPr>
          </a:p>
        </p:txBody>
      </p:sp>
      <p:pic>
        <p:nvPicPr>
          <p:cNvPr id="103" name="Google Shape;103;p4"/>
          <p:cNvPicPr preferRelativeResize="0"/>
          <p:nvPr/>
        </p:nvPicPr>
        <p:blipFill rotWithShape="1">
          <a:blip r:embed="rId3">
            <a:alphaModFix/>
          </a:blip>
          <a:srcRect/>
          <a:stretch/>
        </p:blipFill>
        <p:spPr>
          <a:xfrm>
            <a:off x="1107653" y="2059717"/>
            <a:ext cx="3099391" cy="1272138"/>
          </a:xfrm>
          <a:prstGeom prst="rect">
            <a:avLst/>
          </a:prstGeom>
          <a:noFill/>
          <a:ln>
            <a:noFill/>
          </a:ln>
        </p:spPr>
      </p:pic>
      <p:pic>
        <p:nvPicPr>
          <p:cNvPr id="6" name="Obraz 5">
            <a:extLst>
              <a:ext uri="{FF2B5EF4-FFF2-40B4-BE49-F238E27FC236}">
                <a16:creationId xmlns:a16="http://schemas.microsoft.com/office/drawing/2014/main" id="{B7838C15-74F9-4BCD-B82F-9E4A11E14DBC}"/>
              </a:ext>
            </a:extLst>
          </p:cNvPr>
          <p:cNvPicPr>
            <a:picLocks noChangeAspect="1"/>
          </p:cNvPicPr>
          <p:nvPr/>
        </p:nvPicPr>
        <p:blipFill>
          <a:blip r:embed="rId4"/>
          <a:stretch>
            <a:fillRect/>
          </a:stretch>
        </p:blipFill>
        <p:spPr>
          <a:xfrm>
            <a:off x="1107653" y="4964299"/>
            <a:ext cx="1253807" cy="13193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328105" y="183409"/>
            <a:ext cx="8871757" cy="37864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CC9D8"/>
              </a:buClr>
              <a:buSzPts val="4000"/>
              <a:buFont typeface="Audiowide"/>
              <a:buNone/>
            </a:pPr>
            <a:r>
              <a:rPr lang="pl-PL" sz="2200" b="1">
                <a:solidFill>
                  <a:srgbClr val="8DA2CD"/>
                </a:solidFill>
              </a:rPr>
              <a:t>What to do after acceptance by after the foreign university?</a:t>
            </a:r>
            <a:endParaRPr sz="2200">
              <a:solidFill>
                <a:srgbClr val="8DA2CD"/>
              </a:solidFill>
              <a:latin typeface="Audiowide"/>
              <a:ea typeface="Audiowide"/>
              <a:cs typeface="Audiowide"/>
              <a:sym typeface="Audiowide"/>
            </a:endParaRPr>
          </a:p>
        </p:txBody>
      </p:sp>
      <p:sp>
        <p:nvSpPr>
          <p:cNvPr id="110" name="Google Shape;110;p6"/>
          <p:cNvSpPr txBox="1">
            <a:spLocks noGrp="1"/>
          </p:cNvSpPr>
          <p:nvPr>
            <p:ph type="body" idx="1"/>
          </p:nvPr>
        </p:nvSpPr>
        <p:spPr>
          <a:xfrm>
            <a:off x="6336" y="562051"/>
            <a:ext cx="11500355" cy="2292179"/>
          </a:xfrm>
          <a:prstGeom prst="rect">
            <a:avLst/>
          </a:prstGeom>
          <a:noFill/>
          <a:ln>
            <a:noFill/>
          </a:ln>
        </p:spPr>
        <p:txBody>
          <a:bodyPr spcFirstLastPara="1" wrap="square" lIns="91425" tIns="45700" rIns="91425" bIns="45700" anchor="t" anchorCtr="0">
            <a:normAutofit fontScale="25000" lnSpcReduction="20000"/>
          </a:bodyPr>
          <a:lstStyle/>
          <a:p>
            <a:pPr marL="457200" marR="0" lvl="0" indent="-228600" algn="l" rtl="0">
              <a:lnSpc>
                <a:spcPct val="90000"/>
              </a:lnSpc>
              <a:spcBef>
                <a:spcPts val="1000"/>
              </a:spcBef>
              <a:spcAft>
                <a:spcPts val="0"/>
              </a:spcAft>
              <a:buClr>
                <a:schemeClr val="lt1"/>
              </a:buClr>
              <a:buSzPct val="155555"/>
              <a:buFont typeface="Lato"/>
              <a:buNone/>
            </a:pPr>
            <a:endParaRPr sz="7200" b="1" dirty="0">
              <a:latin typeface="Audiowide"/>
              <a:ea typeface="Audiowide"/>
              <a:cs typeface="Audiowide"/>
              <a:sym typeface="Audiowide"/>
            </a:endParaRPr>
          </a:p>
          <a:p>
            <a:pPr marL="457200" marR="0" lvl="0" indent="-228600" algn="l" rtl="0">
              <a:lnSpc>
                <a:spcPct val="90000"/>
              </a:lnSpc>
              <a:spcBef>
                <a:spcPts val="1000"/>
              </a:spcBef>
              <a:spcAft>
                <a:spcPts val="0"/>
              </a:spcAft>
              <a:buClr>
                <a:schemeClr val="lt1"/>
              </a:buClr>
              <a:buSzPct val="155555"/>
              <a:buFont typeface="Lato"/>
              <a:buNone/>
            </a:pPr>
            <a:r>
              <a:rPr lang="pl-PL" sz="7200" b="1" dirty="0" err="1">
                <a:latin typeface="Audiowide"/>
                <a:ea typeface="Audiowide"/>
                <a:cs typeface="Audiowide"/>
                <a:sym typeface="Audiowide"/>
              </a:rPr>
              <a:t>Documents</a:t>
            </a:r>
            <a:r>
              <a:rPr lang="pl-PL" sz="7200" b="1" dirty="0">
                <a:latin typeface="Audiowide"/>
                <a:ea typeface="Audiowide"/>
                <a:cs typeface="Audiowide"/>
                <a:sym typeface="Audiowide"/>
              </a:rPr>
              <a:t> </a:t>
            </a:r>
            <a:r>
              <a:rPr lang="pl-PL" sz="7200" b="1" dirty="0" err="1">
                <a:latin typeface="Audiowide"/>
                <a:ea typeface="Audiowide"/>
                <a:cs typeface="Audiowide"/>
                <a:sym typeface="Audiowide"/>
              </a:rPr>
              <a:t>required</a:t>
            </a:r>
            <a:r>
              <a:rPr lang="pl-PL" sz="7200" b="1" dirty="0">
                <a:latin typeface="Audiowide"/>
                <a:ea typeface="Audiowide"/>
                <a:cs typeface="Audiowide"/>
                <a:sym typeface="Audiowide"/>
              </a:rPr>
              <a:t> to </a:t>
            </a:r>
            <a:r>
              <a:rPr lang="pl-PL" sz="7200" b="1" dirty="0" err="1">
                <a:latin typeface="Audiowide"/>
                <a:ea typeface="Audiowide"/>
                <a:cs typeface="Audiowide"/>
                <a:sym typeface="Audiowide"/>
              </a:rPr>
              <a:t>sign</a:t>
            </a:r>
            <a:r>
              <a:rPr lang="pl-PL" sz="7200" b="1" dirty="0">
                <a:latin typeface="Audiowide"/>
                <a:ea typeface="Audiowide"/>
                <a:cs typeface="Audiowide"/>
                <a:sym typeface="Audiowide"/>
              </a:rPr>
              <a:t> the Financial Agreement </a:t>
            </a:r>
            <a:r>
              <a:rPr lang="pl-PL" sz="7200" b="1" dirty="0" err="1">
                <a:latin typeface="Audiowide"/>
                <a:ea typeface="Audiowide"/>
                <a:cs typeface="Audiowide"/>
                <a:sym typeface="Audiowide"/>
              </a:rPr>
              <a:t>before</a:t>
            </a:r>
            <a:r>
              <a:rPr lang="pl-PL" sz="7200" b="1" dirty="0">
                <a:latin typeface="Audiowide"/>
                <a:ea typeface="Audiowide"/>
                <a:cs typeface="Audiowide"/>
                <a:sym typeface="Audiowide"/>
              </a:rPr>
              <a:t> </a:t>
            </a:r>
            <a:r>
              <a:rPr lang="pl-PL" sz="7200" b="1" dirty="0" err="1">
                <a:latin typeface="Audiowide"/>
                <a:ea typeface="Audiowide"/>
                <a:cs typeface="Audiowide"/>
                <a:sym typeface="Audiowide"/>
              </a:rPr>
              <a:t>departure</a:t>
            </a:r>
            <a:r>
              <a:rPr lang="pl-PL" sz="7200" b="1" dirty="0">
                <a:latin typeface="Audiowide"/>
                <a:ea typeface="Audiowide"/>
                <a:cs typeface="Audiowide"/>
                <a:sym typeface="Audiowide"/>
              </a:rPr>
              <a:t>:</a:t>
            </a:r>
            <a:endParaRPr dirty="0"/>
          </a:p>
          <a:p>
            <a:pPr marL="1085850" lvl="0" indent="-787400" algn="l" rtl="0">
              <a:lnSpc>
                <a:spcPct val="120000"/>
              </a:lnSpc>
              <a:spcBef>
                <a:spcPts val="1000"/>
              </a:spcBef>
              <a:spcAft>
                <a:spcPts val="0"/>
              </a:spcAft>
              <a:buSzPct val="100000"/>
              <a:buFont typeface="Noto Sans Symbols"/>
              <a:buChar char="✔"/>
            </a:pPr>
            <a:r>
              <a:rPr lang="pl-PL" sz="6800" dirty="0">
                <a:latin typeface="Times New Roman"/>
                <a:ea typeface="Times New Roman"/>
                <a:cs typeface="Times New Roman"/>
                <a:sym typeface="Times New Roman"/>
              </a:rPr>
              <a:t>Application Form </a:t>
            </a:r>
            <a:r>
              <a:rPr lang="pl-PL" sz="6800" dirty="0" err="1">
                <a:latin typeface="Times New Roman"/>
                <a:ea typeface="Times New Roman"/>
                <a:cs typeface="Times New Roman"/>
                <a:sym typeface="Times New Roman"/>
              </a:rPr>
              <a:t>signed</a:t>
            </a:r>
            <a:r>
              <a:rPr lang="pl-PL" sz="6800" dirty="0">
                <a:latin typeface="Times New Roman"/>
                <a:ea typeface="Times New Roman"/>
                <a:cs typeface="Times New Roman"/>
                <a:sym typeface="Times New Roman"/>
              </a:rPr>
              <a:t> by the student </a:t>
            </a:r>
            <a:endParaRPr sz="6800" dirty="0">
              <a:latin typeface="Times New Roman"/>
              <a:ea typeface="Times New Roman"/>
              <a:cs typeface="Times New Roman"/>
              <a:sym typeface="Times New Roman"/>
            </a:endParaRPr>
          </a:p>
          <a:p>
            <a:pPr marL="1085850" lvl="0" indent="-787400" algn="l" rtl="0">
              <a:lnSpc>
                <a:spcPct val="120000"/>
              </a:lnSpc>
              <a:spcBef>
                <a:spcPts val="1000"/>
              </a:spcBef>
              <a:spcAft>
                <a:spcPts val="0"/>
              </a:spcAft>
              <a:buSzPct val="100000"/>
              <a:buFont typeface="Noto Sans Symbols"/>
              <a:buChar char="✔"/>
            </a:pPr>
            <a:r>
              <a:rPr lang="pl-PL" sz="6800" dirty="0">
                <a:latin typeface="Times New Roman"/>
                <a:ea typeface="Times New Roman"/>
                <a:cs typeface="Times New Roman"/>
                <a:sym typeface="Times New Roman"/>
              </a:rPr>
              <a:t>The </a:t>
            </a:r>
            <a:r>
              <a:rPr lang="pl-PL" sz="6800" dirty="0" err="1">
                <a:latin typeface="Times New Roman"/>
                <a:ea typeface="Times New Roman"/>
                <a:cs typeface="Times New Roman"/>
                <a:sym typeface="Times New Roman"/>
              </a:rPr>
              <a:t>Dean’s</a:t>
            </a:r>
            <a:r>
              <a:rPr lang="pl-PL" sz="6800" dirty="0">
                <a:latin typeface="Arial"/>
                <a:ea typeface="Arial"/>
                <a:cs typeface="Arial"/>
                <a:sym typeface="Arial"/>
              </a:rPr>
              <a:t> </a:t>
            </a:r>
            <a:r>
              <a:rPr lang="pl-PL" sz="6800" dirty="0" err="1">
                <a:solidFill>
                  <a:srgbClr val="333333"/>
                </a:solidFill>
                <a:latin typeface="Times New Roman"/>
                <a:ea typeface="Times New Roman"/>
                <a:cs typeface="Times New Roman"/>
                <a:sym typeface="Times New Roman"/>
              </a:rPr>
              <a:t>Consent</a:t>
            </a:r>
            <a:r>
              <a:rPr lang="pl-PL" sz="6800" dirty="0">
                <a:latin typeface="Times New Roman"/>
                <a:ea typeface="Times New Roman"/>
                <a:cs typeface="Times New Roman"/>
                <a:sym typeface="Times New Roman"/>
              </a:rPr>
              <a:t>  (the </a:t>
            </a:r>
            <a:r>
              <a:rPr lang="pl-PL" sz="6800" dirty="0" err="1">
                <a:latin typeface="Times New Roman"/>
                <a:ea typeface="Times New Roman"/>
                <a:cs typeface="Times New Roman"/>
                <a:sym typeface="Times New Roman"/>
              </a:rPr>
              <a:t>temple</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will</a:t>
            </a:r>
            <a:r>
              <a:rPr lang="pl-PL" sz="6800" dirty="0">
                <a:latin typeface="Times New Roman"/>
                <a:ea typeface="Times New Roman"/>
                <a:cs typeface="Times New Roman"/>
                <a:sym typeface="Times New Roman"/>
              </a:rPr>
              <a:t> be </a:t>
            </a:r>
            <a:r>
              <a:rPr lang="pl-PL" sz="6800" dirty="0" err="1">
                <a:latin typeface="Times New Roman"/>
                <a:ea typeface="Times New Roman"/>
                <a:cs typeface="Times New Roman"/>
                <a:sym typeface="Times New Roman"/>
              </a:rPr>
              <a:t>available</a:t>
            </a:r>
            <a:r>
              <a:rPr lang="pl-PL" sz="6800" dirty="0">
                <a:latin typeface="Times New Roman"/>
                <a:ea typeface="Times New Roman"/>
                <a:cs typeface="Times New Roman"/>
                <a:sym typeface="Times New Roman"/>
              </a:rPr>
              <a:t> in IRC </a:t>
            </a:r>
            <a:r>
              <a:rPr lang="pl-PL" sz="6800" dirty="0" err="1">
                <a:latin typeface="Times New Roman"/>
                <a:ea typeface="Times New Roman"/>
                <a:cs typeface="Times New Roman"/>
                <a:sym typeface="Times New Roman"/>
              </a:rPr>
              <a:t>after</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completing</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all</a:t>
            </a:r>
            <a:r>
              <a:rPr lang="pl-PL" sz="6800" dirty="0">
                <a:latin typeface="Times New Roman"/>
                <a:ea typeface="Times New Roman"/>
                <a:cs typeface="Times New Roman"/>
                <a:sym typeface="Times New Roman"/>
              </a:rPr>
              <a:t> data)</a:t>
            </a:r>
            <a:endParaRPr sz="6800" dirty="0"/>
          </a:p>
          <a:p>
            <a:pPr marL="1085850" lvl="0" indent="-787400" algn="l" rtl="0">
              <a:lnSpc>
                <a:spcPct val="120000"/>
              </a:lnSpc>
              <a:spcBef>
                <a:spcPts val="1000"/>
              </a:spcBef>
              <a:spcAft>
                <a:spcPts val="0"/>
              </a:spcAft>
              <a:buSzPct val="100000"/>
              <a:buFont typeface="Noto Sans Symbols"/>
              <a:buChar char="✔"/>
            </a:pPr>
            <a:r>
              <a:rPr lang="pl-PL" sz="6800" dirty="0">
                <a:latin typeface="Times New Roman"/>
                <a:ea typeface="Times New Roman"/>
                <a:cs typeface="Times New Roman"/>
                <a:sym typeface="Times New Roman"/>
              </a:rPr>
              <a:t>Learning Agreement (from the </a:t>
            </a:r>
            <a:r>
              <a:rPr lang="pl-PL" sz="6800" u="sng" dirty="0">
                <a:solidFill>
                  <a:schemeClr val="hlink"/>
                </a:solidFill>
                <a:latin typeface="Times New Roman"/>
                <a:ea typeface="Times New Roman"/>
                <a:cs typeface="Times New Roman"/>
                <a:sym typeface="Times New Roman"/>
                <a:hlinkClick r:id="rId3"/>
              </a:rPr>
              <a:t>OLA </a:t>
            </a:r>
            <a:r>
              <a:rPr lang="pl-PL" sz="6800" dirty="0">
                <a:latin typeface="Times New Roman"/>
                <a:ea typeface="Times New Roman"/>
                <a:cs typeface="Times New Roman"/>
                <a:sym typeface="Times New Roman"/>
              </a:rPr>
              <a:t>system </a:t>
            </a:r>
            <a:r>
              <a:rPr lang="pl-PL" sz="6800" dirty="0" err="1">
                <a:latin typeface="Times New Roman"/>
                <a:ea typeface="Times New Roman"/>
                <a:cs typeface="Times New Roman"/>
                <a:sym typeface="Times New Roman"/>
              </a:rPr>
              <a:t>or</a:t>
            </a:r>
            <a:r>
              <a:rPr lang="pl-PL" sz="6800" dirty="0">
                <a:latin typeface="Times New Roman"/>
                <a:ea typeface="Times New Roman"/>
                <a:cs typeface="Times New Roman"/>
                <a:sym typeface="Times New Roman"/>
              </a:rPr>
              <a:t> form the IRC </a:t>
            </a:r>
            <a:r>
              <a:rPr lang="pl-PL" sz="6800" dirty="0" err="1">
                <a:latin typeface="Times New Roman"/>
                <a:ea typeface="Times New Roman"/>
                <a:cs typeface="Times New Roman"/>
                <a:sym typeface="Times New Roman"/>
              </a:rPr>
              <a:t>signed</a:t>
            </a:r>
            <a:r>
              <a:rPr lang="pl-PL" sz="6800" dirty="0">
                <a:latin typeface="Times New Roman"/>
                <a:ea typeface="Times New Roman"/>
                <a:cs typeface="Times New Roman"/>
                <a:sym typeface="Times New Roman"/>
              </a:rPr>
              <a:t> by the student, </a:t>
            </a:r>
            <a:r>
              <a:rPr lang="pl-PL" sz="6800" dirty="0" err="1">
                <a:latin typeface="Times New Roman"/>
                <a:ea typeface="Times New Roman"/>
                <a:cs typeface="Times New Roman"/>
                <a:sym typeface="Times New Roman"/>
              </a:rPr>
              <a:t>WUST’s</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Faculty</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Coordinator</a:t>
            </a:r>
            <a:r>
              <a:rPr lang="pl-PL" sz="6800" dirty="0">
                <a:latin typeface="Times New Roman"/>
                <a:ea typeface="Times New Roman"/>
                <a:cs typeface="Times New Roman"/>
                <a:sym typeface="Times New Roman"/>
              </a:rPr>
              <a:t> and </a:t>
            </a:r>
            <a:r>
              <a:rPr lang="pl-PL" sz="6800" dirty="0" err="1">
                <a:latin typeface="Times New Roman"/>
                <a:ea typeface="Times New Roman"/>
                <a:cs typeface="Times New Roman"/>
                <a:sym typeface="Times New Roman"/>
              </a:rPr>
              <a:t>Coordinator</a:t>
            </a:r>
            <a:r>
              <a:rPr lang="pl-PL" sz="6800" dirty="0">
                <a:latin typeface="Times New Roman"/>
                <a:ea typeface="Times New Roman"/>
                <a:cs typeface="Times New Roman"/>
                <a:sym typeface="Times New Roman"/>
              </a:rPr>
              <a:t> from </a:t>
            </a:r>
            <a:r>
              <a:rPr lang="pl-PL" sz="6800" dirty="0" err="1">
                <a:latin typeface="Times New Roman"/>
                <a:ea typeface="Times New Roman"/>
                <a:cs typeface="Times New Roman"/>
                <a:sym typeface="Times New Roman"/>
              </a:rPr>
              <a:t>Receiving</a:t>
            </a:r>
            <a:r>
              <a:rPr lang="pl-PL" sz="6800" dirty="0">
                <a:latin typeface="Times New Roman"/>
                <a:ea typeface="Times New Roman"/>
                <a:cs typeface="Times New Roman"/>
                <a:sym typeface="Times New Roman"/>
              </a:rPr>
              <a:t> University </a:t>
            </a:r>
            <a:endParaRPr sz="6800" dirty="0"/>
          </a:p>
          <a:p>
            <a:pPr marL="1085850" lvl="0" indent="-787400" algn="l" rtl="0">
              <a:lnSpc>
                <a:spcPct val="120000"/>
              </a:lnSpc>
              <a:spcBef>
                <a:spcPts val="1000"/>
              </a:spcBef>
              <a:spcAft>
                <a:spcPts val="0"/>
              </a:spcAft>
              <a:buSzPct val="100000"/>
              <a:buFont typeface="Noto Sans Symbols"/>
              <a:buChar char="✔"/>
            </a:pPr>
            <a:r>
              <a:rPr lang="pl-PL" sz="6800" dirty="0">
                <a:latin typeface="Times New Roman"/>
                <a:ea typeface="Times New Roman"/>
                <a:cs typeface="Times New Roman"/>
                <a:sym typeface="Times New Roman"/>
              </a:rPr>
              <a:t>Personal data </a:t>
            </a:r>
            <a:r>
              <a:rPr lang="pl-PL" sz="6800" dirty="0" err="1">
                <a:latin typeface="Times New Roman"/>
                <a:ea typeface="Times New Roman"/>
                <a:cs typeface="Times New Roman"/>
                <a:sym typeface="Times New Roman"/>
              </a:rPr>
              <a:t>declaration</a:t>
            </a:r>
            <a:r>
              <a:rPr lang="pl-PL" sz="6800" dirty="0">
                <a:latin typeface="Times New Roman"/>
                <a:ea typeface="Times New Roman"/>
                <a:cs typeface="Times New Roman"/>
                <a:sym typeface="Times New Roman"/>
              </a:rPr>
              <a:t> – with </a:t>
            </a:r>
            <a:r>
              <a:rPr lang="pl-PL" sz="6800" dirty="0" err="1">
                <a:latin typeface="Times New Roman"/>
                <a:ea typeface="Times New Roman"/>
                <a:cs typeface="Times New Roman"/>
                <a:sym typeface="Times New Roman"/>
              </a:rPr>
              <a:t>confirmation</a:t>
            </a:r>
            <a:r>
              <a:rPr lang="pl-PL" sz="6800" dirty="0">
                <a:latin typeface="Times New Roman"/>
                <a:ea typeface="Times New Roman"/>
                <a:cs typeface="Times New Roman"/>
                <a:sym typeface="Times New Roman"/>
              </a:rPr>
              <a:t> of the EURO </a:t>
            </a:r>
            <a:r>
              <a:rPr lang="pl-PL" sz="6800" dirty="0" err="1">
                <a:latin typeface="Times New Roman"/>
                <a:ea typeface="Times New Roman"/>
                <a:cs typeface="Times New Roman"/>
                <a:sym typeface="Times New Roman"/>
              </a:rPr>
              <a:t>account</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number</a:t>
            </a:r>
            <a:r>
              <a:rPr lang="pl-PL" sz="6800" dirty="0">
                <a:latin typeface="Times New Roman"/>
                <a:ea typeface="Times New Roman"/>
                <a:cs typeface="Times New Roman"/>
                <a:sym typeface="Times New Roman"/>
              </a:rPr>
              <a:t> in a </a:t>
            </a:r>
            <a:r>
              <a:rPr lang="pl-PL" sz="6800" dirty="0" err="1">
                <a:latin typeface="Times New Roman"/>
                <a:ea typeface="Times New Roman"/>
                <a:cs typeface="Times New Roman"/>
                <a:sym typeface="Times New Roman"/>
              </a:rPr>
              <a:t>Polish</a:t>
            </a:r>
            <a:r>
              <a:rPr lang="pl-PL" sz="6800" dirty="0">
                <a:latin typeface="Times New Roman"/>
                <a:ea typeface="Times New Roman"/>
                <a:cs typeface="Times New Roman"/>
                <a:sym typeface="Times New Roman"/>
              </a:rPr>
              <a:t> bank (no REVOLUT)</a:t>
            </a:r>
            <a:endParaRPr sz="6800" dirty="0"/>
          </a:p>
          <a:p>
            <a:pPr marL="1085850" lvl="0" indent="-787400" algn="l" rtl="0">
              <a:lnSpc>
                <a:spcPct val="120000"/>
              </a:lnSpc>
              <a:spcBef>
                <a:spcPts val="1000"/>
              </a:spcBef>
              <a:spcAft>
                <a:spcPts val="0"/>
              </a:spcAft>
              <a:buSzPct val="100000"/>
              <a:buFont typeface="Noto Sans Symbols"/>
              <a:buChar char="✔"/>
            </a:pPr>
            <a:r>
              <a:rPr lang="pl-PL" sz="6800" dirty="0" err="1">
                <a:latin typeface="Times New Roman"/>
                <a:ea typeface="Times New Roman"/>
                <a:cs typeface="Times New Roman"/>
                <a:sym typeface="Times New Roman"/>
              </a:rPr>
              <a:t>Acceptance</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Letter</a:t>
            </a:r>
            <a:r>
              <a:rPr lang="pl-PL" sz="6800" dirty="0">
                <a:latin typeface="Times New Roman"/>
                <a:ea typeface="Times New Roman"/>
                <a:cs typeface="Times New Roman"/>
                <a:sym typeface="Times New Roman"/>
              </a:rPr>
              <a:t> – a </a:t>
            </a:r>
            <a:r>
              <a:rPr lang="pl-PL" sz="6800" dirty="0" err="1">
                <a:latin typeface="Times New Roman"/>
                <a:ea typeface="Times New Roman"/>
                <a:cs typeface="Times New Roman"/>
                <a:sym typeface="Times New Roman"/>
              </a:rPr>
              <a:t>letter</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confirming</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admission</a:t>
            </a:r>
            <a:r>
              <a:rPr lang="pl-PL" sz="6800" dirty="0">
                <a:latin typeface="Times New Roman"/>
                <a:ea typeface="Times New Roman"/>
                <a:cs typeface="Times New Roman"/>
                <a:sym typeface="Times New Roman"/>
              </a:rPr>
              <a:t> to studies </a:t>
            </a:r>
            <a:r>
              <a:rPr lang="pl-PL" sz="6800" dirty="0" err="1">
                <a:latin typeface="Times New Roman"/>
                <a:ea typeface="Times New Roman"/>
                <a:cs typeface="Times New Roman"/>
                <a:sym typeface="Times New Roman"/>
              </a:rPr>
              <a:t>at</a:t>
            </a:r>
            <a:r>
              <a:rPr lang="pl-PL" sz="6800" dirty="0">
                <a:latin typeface="Times New Roman"/>
                <a:ea typeface="Times New Roman"/>
                <a:cs typeface="Times New Roman"/>
                <a:sym typeface="Times New Roman"/>
              </a:rPr>
              <a:t> a Partner University</a:t>
            </a:r>
            <a:endParaRPr sz="6800" dirty="0"/>
          </a:p>
          <a:p>
            <a:pPr marL="1085850" lvl="0" indent="-787400" algn="l" rtl="0">
              <a:lnSpc>
                <a:spcPct val="120000"/>
              </a:lnSpc>
              <a:spcBef>
                <a:spcPts val="1000"/>
              </a:spcBef>
              <a:spcAft>
                <a:spcPts val="0"/>
              </a:spcAft>
              <a:buSzPct val="100000"/>
              <a:buFont typeface="Noto Sans Symbols"/>
              <a:buChar char="✔"/>
            </a:pPr>
            <a:r>
              <a:rPr lang="pl-PL" sz="6800" dirty="0" err="1">
                <a:latin typeface="Times New Roman"/>
                <a:ea typeface="Times New Roman"/>
                <a:cs typeface="Times New Roman"/>
                <a:sym typeface="Times New Roman"/>
              </a:rPr>
              <a:t>Confirmation</a:t>
            </a:r>
            <a:r>
              <a:rPr lang="pl-PL" sz="6800" dirty="0">
                <a:latin typeface="Times New Roman"/>
                <a:ea typeface="Times New Roman"/>
                <a:cs typeface="Times New Roman"/>
                <a:sym typeface="Times New Roman"/>
              </a:rPr>
              <a:t> of </a:t>
            </a:r>
            <a:r>
              <a:rPr lang="pl-PL" sz="6800" dirty="0" err="1">
                <a:latin typeface="Times New Roman"/>
                <a:ea typeface="Times New Roman"/>
                <a:cs typeface="Times New Roman"/>
                <a:sym typeface="Times New Roman"/>
              </a:rPr>
              <a:t>language</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competence</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at</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least</a:t>
            </a:r>
            <a:r>
              <a:rPr lang="pl-PL" sz="6800" dirty="0">
                <a:latin typeface="Times New Roman"/>
                <a:ea typeface="Times New Roman"/>
                <a:cs typeface="Times New Roman"/>
                <a:sym typeface="Times New Roman"/>
              </a:rPr>
              <a:t> B2.2 </a:t>
            </a:r>
            <a:r>
              <a:rPr lang="pl-PL" sz="6800" dirty="0" err="1">
                <a:latin typeface="Times New Roman"/>
                <a:ea typeface="Times New Roman"/>
                <a:cs typeface="Times New Roman"/>
                <a:sym typeface="Times New Roman"/>
              </a:rPr>
              <a:t>level</a:t>
            </a:r>
            <a:endParaRPr sz="6800" dirty="0"/>
          </a:p>
          <a:p>
            <a:pPr marL="1085850" lvl="0" indent="-787400" algn="l" rtl="0">
              <a:lnSpc>
                <a:spcPct val="120000"/>
              </a:lnSpc>
              <a:spcBef>
                <a:spcPts val="1000"/>
              </a:spcBef>
              <a:spcAft>
                <a:spcPts val="0"/>
              </a:spcAft>
              <a:buSzPct val="100000"/>
              <a:buFont typeface="Noto Sans Symbols"/>
              <a:buChar char="✔"/>
            </a:pPr>
            <a:r>
              <a:rPr lang="pl-PL" sz="6800" dirty="0">
                <a:latin typeface="Times New Roman"/>
                <a:ea typeface="Times New Roman"/>
                <a:cs typeface="Times New Roman"/>
                <a:sym typeface="Times New Roman"/>
              </a:rPr>
              <a:t>A </a:t>
            </a:r>
            <a:r>
              <a:rPr lang="pl-PL" sz="6800" dirty="0" err="1">
                <a:latin typeface="Times New Roman"/>
                <a:ea typeface="Times New Roman"/>
                <a:cs typeface="Times New Roman"/>
                <a:sym typeface="Times New Roman"/>
              </a:rPr>
              <a:t>copy</a:t>
            </a:r>
            <a:r>
              <a:rPr lang="pl-PL" sz="6800" dirty="0">
                <a:latin typeface="Times New Roman"/>
                <a:ea typeface="Times New Roman"/>
                <a:cs typeface="Times New Roman"/>
                <a:sym typeface="Times New Roman"/>
              </a:rPr>
              <a:t> of the </a:t>
            </a:r>
            <a:r>
              <a:rPr lang="pl-PL" sz="6800" dirty="0" err="1">
                <a:latin typeface="Times New Roman"/>
                <a:ea typeface="Times New Roman"/>
                <a:cs typeface="Times New Roman"/>
                <a:sym typeface="Times New Roman"/>
              </a:rPr>
              <a:t>Decision</a:t>
            </a:r>
            <a:r>
              <a:rPr lang="pl-PL" sz="6800" dirty="0">
                <a:latin typeface="Times New Roman"/>
                <a:ea typeface="Times New Roman"/>
                <a:cs typeface="Times New Roman"/>
                <a:sym typeface="Times New Roman"/>
              </a:rPr>
              <a:t> on </a:t>
            </a:r>
            <a:r>
              <a:rPr lang="pl-PL" sz="6800" dirty="0" err="1">
                <a:latin typeface="Times New Roman"/>
                <a:ea typeface="Times New Roman"/>
                <a:cs typeface="Times New Roman"/>
                <a:sym typeface="Times New Roman"/>
              </a:rPr>
              <a:t>entitlement</a:t>
            </a:r>
            <a:r>
              <a:rPr lang="pl-PL" sz="6800" dirty="0">
                <a:latin typeface="Times New Roman"/>
                <a:ea typeface="Times New Roman"/>
                <a:cs typeface="Times New Roman"/>
                <a:sym typeface="Times New Roman"/>
              </a:rPr>
              <a:t> to a </a:t>
            </a:r>
            <a:r>
              <a:rPr lang="pl-PL" sz="6800" dirty="0" err="1">
                <a:latin typeface="Times New Roman"/>
                <a:ea typeface="Times New Roman"/>
                <a:cs typeface="Times New Roman"/>
                <a:sym typeface="Times New Roman"/>
              </a:rPr>
              <a:t>social</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scholarship</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or</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disability</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certificate</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if</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applicable</a:t>
            </a:r>
            <a:r>
              <a:rPr lang="pl-PL" sz="6800" dirty="0">
                <a:latin typeface="Times New Roman"/>
                <a:ea typeface="Times New Roman"/>
                <a:cs typeface="Times New Roman"/>
                <a:sym typeface="Times New Roman"/>
              </a:rPr>
              <a:t>)</a:t>
            </a:r>
            <a:endParaRPr sz="6800" dirty="0"/>
          </a:p>
          <a:p>
            <a:pPr marL="1085850" lvl="0" indent="-787400" algn="l" rtl="0">
              <a:lnSpc>
                <a:spcPct val="120000"/>
              </a:lnSpc>
              <a:spcBef>
                <a:spcPts val="1000"/>
              </a:spcBef>
              <a:spcAft>
                <a:spcPts val="0"/>
              </a:spcAft>
              <a:buSzPct val="100000"/>
              <a:buFont typeface="Noto Sans Symbols"/>
              <a:buChar char="✔"/>
            </a:pPr>
            <a:r>
              <a:rPr lang="pl-PL" sz="6800" dirty="0" err="1">
                <a:latin typeface="Times New Roman"/>
                <a:ea typeface="Times New Roman"/>
                <a:cs typeface="Times New Roman"/>
                <a:sym typeface="Times New Roman"/>
              </a:rPr>
              <a:t>Private</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insurance</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cover</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medical</a:t>
            </a:r>
            <a:r>
              <a:rPr lang="pl-PL" sz="6800" dirty="0">
                <a:latin typeface="Times New Roman"/>
                <a:ea typeface="Times New Roman"/>
                <a:cs typeface="Times New Roman"/>
                <a:sym typeface="Times New Roman"/>
              </a:rPr>
              <a:t> and </a:t>
            </a:r>
            <a:r>
              <a:rPr lang="pl-PL" sz="6800" dirty="0" err="1">
                <a:latin typeface="Times New Roman"/>
                <a:ea typeface="Times New Roman"/>
                <a:cs typeface="Times New Roman"/>
                <a:sym typeface="Times New Roman"/>
              </a:rPr>
              <a:t>accident</a:t>
            </a:r>
            <a:r>
              <a:rPr lang="pl-PL" sz="6800" dirty="0">
                <a:latin typeface="Times New Roman"/>
                <a:ea typeface="Times New Roman"/>
                <a:cs typeface="Times New Roman"/>
                <a:sym typeface="Times New Roman"/>
              </a:rPr>
              <a:t> </a:t>
            </a:r>
            <a:r>
              <a:rPr lang="pl-PL" sz="6800" dirty="0" err="1">
                <a:latin typeface="Times New Roman"/>
                <a:ea typeface="Times New Roman"/>
                <a:cs typeface="Times New Roman"/>
                <a:sym typeface="Times New Roman"/>
              </a:rPr>
              <a:t>costs</a:t>
            </a:r>
            <a:r>
              <a:rPr lang="pl-PL" sz="6800" dirty="0">
                <a:latin typeface="Times New Roman"/>
                <a:ea typeface="Times New Roman"/>
                <a:cs typeface="Times New Roman"/>
                <a:sym typeface="Times New Roman"/>
              </a:rPr>
              <a:t>)</a:t>
            </a:r>
            <a:endParaRPr sz="6800" dirty="0"/>
          </a:p>
          <a:p>
            <a:pPr marL="1085850" lvl="0" indent="-787400" algn="l" rtl="0">
              <a:lnSpc>
                <a:spcPct val="120000"/>
              </a:lnSpc>
              <a:spcBef>
                <a:spcPts val="1000"/>
              </a:spcBef>
              <a:spcAft>
                <a:spcPts val="0"/>
              </a:spcAft>
              <a:buSzPct val="100000"/>
              <a:buFont typeface="Noto Sans Symbols"/>
              <a:buChar char="✔"/>
            </a:pPr>
            <a:r>
              <a:rPr lang="pl-PL" sz="6800" dirty="0" err="1">
                <a:latin typeface="Times New Roman"/>
                <a:ea typeface="Times New Roman"/>
                <a:cs typeface="Times New Roman"/>
                <a:sym typeface="Times New Roman"/>
              </a:rPr>
              <a:t>Copy</a:t>
            </a:r>
            <a:r>
              <a:rPr lang="pl-PL" sz="6800" dirty="0">
                <a:latin typeface="Times New Roman"/>
                <a:ea typeface="Times New Roman"/>
                <a:cs typeface="Times New Roman"/>
                <a:sym typeface="Times New Roman"/>
              </a:rPr>
              <a:t> of a EKUZ </a:t>
            </a:r>
            <a:r>
              <a:rPr lang="pl-PL" sz="6800" dirty="0" err="1">
                <a:latin typeface="Times New Roman"/>
                <a:ea typeface="Times New Roman"/>
                <a:cs typeface="Times New Roman"/>
                <a:sym typeface="Times New Roman"/>
              </a:rPr>
              <a:t>card</a:t>
            </a:r>
            <a:endParaRPr sz="6800" dirty="0"/>
          </a:p>
          <a:p>
            <a:pPr marL="1085850" lvl="0" indent="-787400" algn="l" rtl="0">
              <a:lnSpc>
                <a:spcPct val="120000"/>
              </a:lnSpc>
              <a:spcBef>
                <a:spcPts val="1000"/>
              </a:spcBef>
              <a:spcAft>
                <a:spcPts val="0"/>
              </a:spcAft>
              <a:buSzPct val="100000"/>
              <a:buFont typeface="Noto Sans Symbols"/>
              <a:buChar char="✔"/>
            </a:pPr>
            <a:r>
              <a:rPr lang="pl-PL" sz="6800" b="1" u="sng" dirty="0">
                <a:latin typeface="Times New Roman"/>
                <a:ea typeface="Times New Roman"/>
                <a:cs typeface="Times New Roman"/>
                <a:sym typeface="Times New Roman"/>
              </a:rPr>
              <a:t>Information </a:t>
            </a:r>
            <a:r>
              <a:rPr lang="pl-PL" sz="6800" b="1" u="sng" dirty="0" err="1">
                <a:latin typeface="Times New Roman"/>
                <a:ea typeface="Times New Roman"/>
                <a:cs typeface="Times New Roman"/>
                <a:sym typeface="Times New Roman"/>
              </a:rPr>
              <a:t>about</a:t>
            </a:r>
            <a:r>
              <a:rPr lang="pl-PL" sz="6800" b="1" u="sng" dirty="0">
                <a:latin typeface="Times New Roman"/>
                <a:ea typeface="Times New Roman"/>
                <a:cs typeface="Times New Roman"/>
                <a:sym typeface="Times New Roman"/>
              </a:rPr>
              <a:t> </a:t>
            </a:r>
            <a:r>
              <a:rPr lang="pl-PL" sz="6800" b="1" u="sng" dirty="0" err="1">
                <a:latin typeface="Times New Roman"/>
                <a:ea typeface="Times New Roman"/>
                <a:cs typeface="Times New Roman"/>
                <a:sym typeface="Times New Roman"/>
              </a:rPr>
              <a:t>Previous</a:t>
            </a:r>
            <a:r>
              <a:rPr lang="pl-PL" sz="6800" b="1" u="sng" dirty="0">
                <a:latin typeface="Times New Roman"/>
                <a:ea typeface="Times New Roman"/>
                <a:cs typeface="Times New Roman"/>
                <a:sym typeface="Times New Roman"/>
              </a:rPr>
              <a:t> </a:t>
            </a:r>
            <a:r>
              <a:rPr lang="pl-PL" sz="6800" b="1" u="sng" dirty="0" err="1">
                <a:latin typeface="Times New Roman"/>
                <a:ea typeface="Times New Roman"/>
                <a:cs typeface="Times New Roman"/>
                <a:sym typeface="Times New Roman"/>
              </a:rPr>
              <a:t>mobilities</a:t>
            </a:r>
            <a:r>
              <a:rPr lang="pl-PL" sz="6800" b="1" u="sng" dirty="0">
                <a:latin typeface="Times New Roman"/>
                <a:ea typeface="Times New Roman"/>
                <a:cs typeface="Times New Roman"/>
                <a:sym typeface="Times New Roman"/>
              </a:rPr>
              <a:t> (</a:t>
            </a:r>
            <a:r>
              <a:rPr lang="pl-PL" sz="6800" b="1" u="sng" dirty="0" err="1">
                <a:latin typeface="Times New Roman"/>
                <a:ea typeface="Times New Roman"/>
                <a:cs typeface="Times New Roman"/>
                <a:sym typeface="Times New Roman"/>
              </a:rPr>
              <a:t>applies</a:t>
            </a:r>
            <a:r>
              <a:rPr lang="pl-PL" sz="6800" b="1" u="sng" dirty="0">
                <a:latin typeface="Times New Roman"/>
                <a:ea typeface="Times New Roman"/>
                <a:cs typeface="Times New Roman"/>
                <a:sym typeface="Times New Roman"/>
              </a:rPr>
              <a:t> to </a:t>
            </a:r>
            <a:r>
              <a:rPr lang="pl-PL" sz="6800" b="1" u="sng" dirty="0" err="1">
                <a:latin typeface="Times New Roman"/>
                <a:ea typeface="Times New Roman"/>
                <a:cs typeface="Times New Roman"/>
                <a:sym typeface="Times New Roman"/>
              </a:rPr>
              <a:t>everyone</a:t>
            </a:r>
            <a:r>
              <a:rPr lang="pl-PL" sz="6800" b="1" u="sng" dirty="0">
                <a:latin typeface="Times New Roman"/>
                <a:ea typeface="Times New Roman"/>
                <a:cs typeface="Times New Roman"/>
                <a:sym typeface="Times New Roman"/>
              </a:rPr>
              <a:t>)</a:t>
            </a:r>
            <a:endParaRPr sz="6800" dirty="0"/>
          </a:p>
          <a:p>
            <a:pPr marL="1085850" lvl="0" indent="-787400" algn="l" rtl="0">
              <a:lnSpc>
                <a:spcPct val="120000"/>
              </a:lnSpc>
              <a:spcBef>
                <a:spcPts val="1000"/>
              </a:spcBef>
              <a:spcAft>
                <a:spcPts val="0"/>
              </a:spcAft>
              <a:buSzPct val="100000"/>
              <a:buFont typeface="Noto Sans Symbols"/>
              <a:buChar char="✔"/>
            </a:pPr>
            <a:r>
              <a:rPr lang="pl-PL" sz="6800" dirty="0">
                <a:latin typeface="Times New Roman"/>
                <a:ea typeface="Times New Roman"/>
                <a:cs typeface="Times New Roman"/>
                <a:sym typeface="Times New Roman"/>
              </a:rPr>
              <a:t>The Financial Agreement in 3 </a:t>
            </a:r>
            <a:r>
              <a:rPr lang="pl-PL" sz="6800" dirty="0" err="1">
                <a:latin typeface="Times New Roman"/>
                <a:ea typeface="Times New Roman"/>
                <a:cs typeface="Times New Roman"/>
                <a:sym typeface="Times New Roman"/>
              </a:rPr>
              <a:t>copies</a:t>
            </a:r>
            <a:endParaRPr sz="6800" dirty="0"/>
          </a:p>
          <a:p>
            <a:pPr marL="457200" lvl="0" indent="-228600" algn="ctr" rtl="0">
              <a:lnSpc>
                <a:spcPct val="90000"/>
              </a:lnSpc>
              <a:spcBef>
                <a:spcPts val="1000"/>
              </a:spcBef>
              <a:spcAft>
                <a:spcPts val="0"/>
              </a:spcAft>
              <a:buSzPct val="200000"/>
              <a:buNone/>
            </a:pPr>
            <a:r>
              <a:rPr lang="pl-PL" sz="5600" b="1" dirty="0">
                <a:latin typeface="Times New Roman"/>
                <a:ea typeface="Times New Roman"/>
                <a:cs typeface="Times New Roman"/>
                <a:sym typeface="Times New Roman"/>
              </a:rPr>
              <a:t> </a:t>
            </a:r>
            <a:endParaRPr sz="5600" b="1" dirty="0">
              <a:latin typeface="Times New Roman"/>
              <a:ea typeface="Times New Roman"/>
              <a:cs typeface="Times New Roman"/>
              <a:sym typeface="Times New Roman"/>
            </a:endParaRPr>
          </a:p>
          <a:p>
            <a:pPr marL="457200" lvl="0" indent="0" algn="just" rtl="0">
              <a:lnSpc>
                <a:spcPct val="90000"/>
              </a:lnSpc>
              <a:spcBef>
                <a:spcPts val="1000"/>
              </a:spcBef>
              <a:spcAft>
                <a:spcPts val="0"/>
              </a:spcAft>
              <a:buSzPct val="175000"/>
              <a:buNone/>
            </a:pPr>
            <a:r>
              <a:rPr lang="pl-PL" sz="6400" b="1" dirty="0">
                <a:latin typeface="Times New Roman"/>
                <a:ea typeface="Times New Roman"/>
                <a:cs typeface="Times New Roman"/>
                <a:sym typeface="Times New Roman"/>
              </a:rPr>
              <a:t>The </a:t>
            </a:r>
            <a:r>
              <a:rPr lang="pl-PL" sz="6400" b="1" dirty="0" err="1">
                <a:latin typeface="Times New Roman"/>
                <a:ea typeface="Times New Roman"/>
                <a:cs typeface="Times New Roman"/>
                <a:sym typeface="Times New Roman"/>
              </a:rPr>
              <a:t>documents</a:t>
            </a:r>
            <a:r>
              <a:rPr lang="pl-PL" sz="6400" b="1" dirty="0">
                <a:latin typeface="Times New Roman"/>
                <a:ea typeface="Times New Roman"/>
                <a:cs typeface="Times New Roman"/>
                <a:sym typeface="Times New Roman"/>
              </a:rPr>
              <a:t> </a:t>
            </a:r>
            <a:r>
              <a:rPr lang="pl-PL" sz="6400" b="1" dirty="0" err="1">
                <a:latin typeface="Times New Roman"/>
                <a:ea typeface="Times New Roman"/>
                <a:cs typeface="Times New Roman"/>
                <a:sym typeface="Times New Roman"/>
              </a:rPr>
              <a:t>necessary</a:t>
            </a:r>
            <a:r>
              <a:rPr lang="pl-PL" sz="6400" b="1" dirty="0">
                <a:latin typeface="Times New Roman"/>
                <a:ea typeface="Times New Roman"/>
                <a:cs typeface="Times New Roman"/>
                <a:sym typeface="Times New Roman"/>
              </a:rPr>
              <a:t> to </a:t>
            </a:r>
            <a:r>
              <a:rPr lang="pl-PL" sz="6400" b="1" dirty="0" err="1">
                <a:latin typeface="Times New Roman"/>
                <a:ea typeface="Times New Roman"/>
                <a:cs typeface="Times New Roman"/>
                <a:sym typeface="Times New Roman"/>
              </a:rPr>
              <a:t>sign</a:t>
            </a:r>
            <a:r>
              <a:rPr lang="pl-PL" sz="6400" b="1" dirty="0">
                <a:latin typeface="Times New Roman"/>
                <a:ea typeface="Times New Roman"/>
                <a:cs typeface="Times New Roman"/>
                <a:sym typeface="Times New Roman"/>
              </a:rPr>
              <a:t> the </a:t>
            </a:r>
            <a:r>
              <a:rPr lang="pl-PL" sz="6400" b="1" dirty="0" err="1">
                <a:latin typeface="Times New Roman"/>
                <a:ea typeface="Times New Roman"/>
                <a:cs typeface="Times New Roman"/>
                <a:sym typeface="Times New Roman"/>
              </a:rPr>
              <a:t>Financing</a:t>
            </a:r>
            <a:r>
              <a:rPr lang="pl-PL" sz="6400" b="1" dirty="0">
                <a:latin typeface="Times New Roman"/>
                <a:ea typeface="Times New Roman"/>
                <a:cs typeface="Times New Roman"/>
                <a:sym typeface="Times New Roman"/>
              </a:rPr>
              <a:t> Agreement </a:t>
            </a:r>
            <a:r>
              <a:rPr lang="pl-PL" sz="6400" b="1" dirty="0" err="1">
                <a:latin typeface="Times New Roman"/>
                <a:ea typeface="Times New Roman"/>
                <a:cs typeface="Times New Roman"/>
                <a:sym typeface="Times New Roman"/>
              </a:rPr>
              <a:t>should</a:t>
            </a:r>
            <a:r>
              <a:rPr lang="pl-PL" sz="6400" b="1" dirty="0">
                <a:latin typeface="Times New Roman"/>
                <a:ea typeface="Times New Roman"/>
                <a:cs typeface="Times New Roman"/>
                <a:sym typeface="Times New Roman"/>
              </a:rPr>
              <a:t> be </a:t>
            </a:r>
            <a:r>
              <a:rPr lang="pl-PL" sz="6400" b="1" dirty="0" err="1">
                <a:latin typeface="Times New Roman"/>
                <a:ea typeface="Times New Roman"/>
                <a:cs typeface="Times New Roman"/>
                <a:sym typeface="Times New Roman"/>
              </a:rPr>
              <a:t>delivered</a:t>
            </a:r>
            <a:r>
              <a:rPr lang="pl-PL" sz="6400" b="1" dirty="0">
                <a:latin typeface="Times New Roman"/>
                <a:ea typeface="Times New Roman"/>
                <a:cs typeface="Times New Roman"/>
                <a:sym typeface="Times New Roman"/>
              </a:rPr>
              <a:t> </a:t>
            </a:r>
            <a:r>
              <a:rPr lang="pl-PL" sz="6400" b="1" dirty="0" err="1">
                <a:latin typeface="Times New Roman"/>
                <a:ea typeface="Times New Roman"/>
                <a:cs typeface="Times New Roman"/>
                <a:sym typeface="Times New Roman"/>
              </a:rPr>
              <a:t>at</a:t>
            </a:r>
            <a:r>
              <a:rPr lang="pl-PL" sz="6400" b="1" dirty="0">
                <a:latin typeface="Times New Roman"/>
                <a:ea typeface="Times New Roman"/>
                <a:cs typeface="Times New Roman"/>
                <a:sym typeface="Times New Roman"/>
              </a:rPr>
              <a:t> the </a:t>
            </a:r>
            <a:r>
              <a:rPr lang="pl-PL" sz="6400" b="1" dirty="0" err="1">
                <a:latin typeface="Times New Roman"/>
                <a:ea typeface="Times New Roman"/>
                <a:cs typeface="Times New Roman"/>
                <a:sym typeface="Times New Roman"/>
              </a:rPr>
              <a:t>earliest</a:t>
            </a:r>
            <a:r>
              <a:rPr lang="pl-PL" sz="6400" b="1" dirty="0">
                <a:latin typeface="Times New Roman"/>
                <a:ea typeface="Times New Roman"/>
                <a:cs typeface="Times New Roman"/>
                <a:sym typeface="Times New Roman"/>
              </a:rPr>
              <a:t> 1 </a:t>
            </a:r>
            <a:r>
              <a:rPr lang="pl-PL" sz="6400" b="1" dirty="0" err="1">
                <a:latin typeface="Times New Roman"/>
                <a:ea typeface="Times New Roman"/>
                <a:cs typeface="Times New Roman"/>
                <a:sym typeface="Times New Roman"/>
              </a:rPr>
              <a:t>month</a:t>
            </a:r>
            <a:r>
              <a:rPr lang="pl-PL" sz="6400" b="1" dirty="0">
                <a:latin typeface="Times New Roman"/>
                <a:ea typeface="Times New Roman"/>
                <a:cs typeface="Times New Roman"/>
                <a:sym typeface="Times New Roman"/>
              </a:rPr>
              <a:t> and </a:t>
            </a:r>
            <a:r>
              <a:rPr lang="pl-PL" sz="6400" b="1" dirty="0" err="1">
                <a:latin typeface="Times New Roman"/>
                <a:ea typeface="Times New Roman"/>
                <a:cs typeface="Times New Roman"/>
                <a:sym typeface="Times New Roman"/>
              </a:rPr>
              <a:t>at</a:t>
            </a:r>
            <a:r>
              <a:rPr lang="pl-PL" sz="6400" b="1" dirty="0">
                <a:latin typeface="Times New Roman"/>
                <a:ea typeface="Times New Roman"/>
                <a:cs typeface="Times New Roman"/>
                <a:sym typeface="Times New Roman"/>
              </a:rPr>
              <a:t> the </a:t>
            </a:r>
            <a:r>
              <a:rPr lang="pl-PL" sz="6400" b="1" dirty="0" err="1">
                <a:latin typeface="Times New Roman"/>
                <a:ea typeface="Times New Roman"/>
                <a:cs typeface="Times New Roman"/>
                <a:sym typeface="Times New Roman"/>
              </a:rPr>
              <a:t>latest</a:t>
            </a:r>
            <a:r>
              <a:rPr lang="pl-PL" sz="6400" b="1" dirty="0">
                <a:latin typeface="Times New Roman"/>
                <a:ea typeface="Times New Roman"/>
                <a:cs typeface="Times New Roman"/>
                <a:sym typeface="Times New Roman"/>
              </a:rPr>
              <a:t> 2 </a:t>
            </a:r>
            <a:r>
              <a:rPr lang="pl-PL" sz="6400" b="1" dirty="0" err="1">
                <a:latin typeface="Times New Roman"/>
                <a:ea typeface="Times New Roman"/>
                <a:cs typeface="Times New Roman"/>
                <a:sym typeface="Times New Roman"/>
              </a:rPr>
              <a:t>weeks</a:t>
            </a:r>
            <a:r>
              <a:rPr lang="pl-PL" sz="6400" b="1" dirty="0">
                <a:latin typeface="Times New Roman"/>
                <a:ea typeface="Times New Roman"/>
                <a:cs typeface="Times New Roman"/>
                <a:sym typeface="Times New Roman"/>
              </a:rPr>
              <a:t> </a:t>
            </a:r>
            <a:r>
              <a:rPr lang="pl-PL" sz="6400" b="1" dirty="0" err="1">
                <a:latin typeface="Times New Roman"/>
                <a:ea typeface="Times New Roman"/>
                <a:cs typeface="Times New Roman"/>
                <a:sym typeface="Times New Roman"/>
              </a:rPr>
              <a:t>before</a:t>
            </a:r>
            <a:r>
              <a:rPr lang="pl-PL" sz="6400" b="1" dirty="0">
                <a:latin typeface="Times New Roman"/>
                <a:ea typeface="Times New Roman"/>
                <a:cs typeface="Times New Roman"/>
                <a:sym typeface="Times New Roman"/>
              </a:rPr>
              <a:t> </a:t>
            </a:r>
            <a:r>
              <a:rPr lang="pl-PL" sz="6400" b="1" dirty="0" err="1">
                <a:latin typeface="Times New Roman"/>
                <a:ea typeface="Times New Roman"/>
                <a:cs typeface="Times New Roman"/>
                <a:sym typeface="Times New Roman"/>
              </a:rPr>
              <a:t>departure</a:t>
            </a:r>
            <a:r>
              <a:rPr lang="pl-PL" dirty="0"/>
              <a:t>.</a:t>
            </a:r>
            <a:endParaRPr sz="5500" dirty="0"/>
          </a:p>
        </p:txBody>
      </p:sp>
      <p:pic>
        <p:nvPicPr>
          <p:cNvPr id="5" name="Obraz 4">
            <a:extLst>
              <a:ext uri="{FF2B5EF4-FFF2-40B4-BE49-F238E27FC236}">
                <a16:creationId xmlns:a16="http://schemas.microsoft.com/office/drawing/2014/main" id="{2D981784-85E8-4BD0-B629-DFE6AE47E8E7}"/>
              </a:ext>
            </a:extLst>
          </p:cNvPr>
          <p:cNvPicPr>
            <a:picLocks noChangeAspect="1"/>
          </p:cNvPicPr>
          <p:nvPr/>
        </p:nvPicPr>
        <p:blipFill>
          <a:blip r:embed="rId4"/>
          <a:stretch>
            <a:fillRect/>
          </a:stretch>
        </p:blipFill>
        <p:spPr>
          <a:xfrm>
            <a:off x="10180878" y="562051"/>
            <a:ext cx="1223433" cy="128739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1f4a3139328_0_0"/>
          <p:cNvSpPr txBox="1">
            <a:spLocks noGrp="1"/>
          </p:cNvSpPr>
          <p:nvPr>
            <p:ph type="title"/>
          </p:nvPr>
        </p:nvSpPr>
        <p:spPr>
          <a:xfrm>
            <a:off x="122250" y="90425"/>
            <a:ext cx="8915400" cy="739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2400"/>
              </a:spcBef>
              <a:spcAft>
                <a:spcPts val="0"/>
              </a:spcAft>
              <a:buSzPct val="193236"/>
              <a:buNone/>
            </a:pPr>
            <a:endParaRPr sz="2300" b="1">
              <a:solidFill>
                <a:schemeClr val="lt1"/>
              </a:solidFill>
              <a:latin typeface="Arial"/>
              <a:ea typeface="Arial"/>
              <a:cs typeface="Arial"/>
              <a:sym typeface="Arial"/>
            </a:endParaRPr>
          </a:p>
          <a:p>
            <a:pPr marL="0" lvl="0" indent="0" algn="l" rtl="0">
              <a:lnSpc>
                <a:spcPct val="115000"/>
              </a:lnSpc>
              <a:spcBef>
                <a:spcPts val="2400"/>
              </a:spcBef>
              <a:spcAft>
                <a:spcPts val="0"/>
              </a:spcAft>
              <a:buClr>
                <a:schemeClr val="lt1"/>
              </a:buClr>
              <a:buSzPct val="40080"/>
              <a:buFont typeface="Arial"/>
              <a:buNone/>
            </a:pPr>
            <a:r>
              <a:rPr lang="pl-PL" sz="2744" b="1">
                <a:solidFill>
                  <a:srgbClr val="8DA2CD"/>
                </a:solidFill>
              </a:rPr>
              <a:t>ERASMUS APP</a:t>
            </a:r>
            <a:endParaRPr sz="2744" b="1">
              <a:solidFill>
                <a:srgbClr val="8DA2CD"/>
              </a:solidFill>
            </a:endParaRPr>
          </a:p>
          <a:p>
            <a:pPr marL="0" lvl="0" indent="0" algn="l" rtl="0">
              <a:lnSpc>
                <a:spcPct val="90000"/>
              </a:lnSpc>
              <a:spcBef>
                <a:spcPts val="600"/>
              </a:spcBef>
              <a:spcAft>
                <a:spcPts val="0"/>
              </a:spcAft>
              <a:buSzPct val="111111"/>
              <a:buNone/>
            </a:pPr>
            <a:endParaRPr/>
          </a:p>
        </p:txBody>
      </p:sp>
      <p:sp>
        <p:nvSpPr>
          <p:cNvPr id="117" name="Google Shape;117;g1f4a3139328_0_0"/>
          <p:cNvSpPr txBox="1">
            <a:spLocks noGrp="1"/>
          </p:cNvSpPr>
          <p:nvPr>
            <p:ph type="body" idx="1"/>
          </p:nvPr>
        </p:nvSpPr>
        <p:spPr>
          <a:xfrm>
            <a:off x="1758650" y="1061525"/>
            <a:ext cx="8915400" cy="509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pl-PL" sz="1100">
                <a:latin typeface="Times New Roman"/>
                <a:ea typeface="Times New Roman"/>
                <a:cs typeface="Times New Roman"/>
                <a:sym typeface="Times New Roman"/>
              </a:rPr>
              <a:t>The Erasmus+ - Erasmus App is part of the European student ID card initiative. It was developed by the European Commission to enable the digitization of administrative procedures for student mobility and to simplify them.</a:t>
            </a:r>
            <a:endParaRPr sz="1100">
              <a:latin typeface="Times New Roman"/>
              <a:ea typeface="Times New Roman"/>
              <a:cs typeface="Times New Roman"/>
              <a:sym typeface="Times New Roman"/>
            </a:endParaRPr>
          </a:p>
          <a:p>
            <a:pPr marL="0" lvl="0" indent="0" algn="l" rtl="0">
              <a:lnSpc>
                <a:spcPct val="90000"/>
              </a:lnSpc>
              <a:spcBef>
                <a:spcPts val="1000"/>
              </a:spcBef>
              <a:spcAft>
                <a:spcPts val="0"/>
              </a:spcAft>
              <a:buSzPts val="2800"/>
              <a:buNone/>
            </a:pPr>
            <a:endParaRPr sz="1100">
              <a:latin typeface="Times New Roman"/>
              <a:ea typeface="Times New Roman"/>
              <a:cs typeface="Times New Roman"/>
              <a:sym typeface="Times New Roman"/>
            </a:endParaRPr>
          </a:p>
          <a:p>
            <a:pPr marL="0" lvl="0" indent="0" algn="l" rtl="0">
              <a:lnSpc>
                <a:spcPct val="90000"/>
              </a:lnSpc>
              <a:spcBef>
                <a:spcPts val="1000"/>
              </a:spcBef>
              <a:spcAft>
                <a:spcPts val="0"/>
              </a:spcAft>
              <a:buSzPts val="2800"/>
              <a:buNone/>
            </a:pPr>
            <a:endParaRPr sz="1100">
              <a:latin typeface="Times New Roman"/>
              <a:ea typeface="Times New Roman"/>
              <a:cs typeface="Times New Roman"/>
              <a:sym typeface="Times New Roman"/>
            </a:endParaRPr>
          </a:p>
          <a:p>
            <a:pPr marL="0" lvl="0" indent="0" algn="l" rtl="0">
              <a:lnSpc>
                <a:spcPct val="90000"/>
              </a:lnSpc>
              <a:spcBef>
                <a:spcPts val="1000"/>
              </a:spcBef>
              <a:spcAft>
                <a:spcPts val="0"/>
              </a:spcAft>
              <a:buSzPts val="2800"/>
              <a:buNone/>
            </a:pP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SzPts val="2800"/>
              <a:buNone/>
            </a:pPr>
            <a:r>
              <a:rPr lang="pl-PL" sz="1100">
                <a:latin typeface="Times New Roman"/>
                <a:ea typeface="Times New Roman"/>
                <a:cs typeface="Times New Roman"/>
                <a:sym typeface="Times New Roman"/>
              </a:rPr>
              <a:t>The Erasmus+ app will guide you through the various stages of your mobility and enable you to find all the information and services that will make your exchange trip more enriching and smooth.</a:t>
            </a: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SzPts val="2800"/>
              <a:buNone/>
            </a:pP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lt1"/>
              </a:buClr>
              <a:buSzPts val="1100"/>
              <a:buFont typeface="Arial"/>
              <a:buNone/>
            </a:pPr>
            <a:endParaRPr sz="1100">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lt1"/>
              </a:buClr>
              <a:buSzPts val="1100"/>
              <a:buFont typeface="Arial"/>
              <a:buNone/>
            </a:pPr>
            <a:r>
              <a:rPr lang="pl-PL" sz="1100">
                <a:latin typeface="Times New Roman"/>
                <a:ea typeface="Times New Roman"/>
                <a:cs typeface="Times New Roman"/>
                <a:sym typeface="Times New Roman"/>
              </a:rPr>
              <a:t>In the public news channel you will find tips and reports from other participants, as well as events and offers from student organizations.</a:t>
            </a:r>
            <a:endParaRPr sz="1100">
              <a:latin typeface="Times New Roman"/>
              <a:ea typeface="Times New Roman"/>
              <a:cs typeface="Times New Roman"/>
              <a:sym typeface="Times New Roman"/>
            </a:endParaRPr>
          </a:p>
          <a:p>
            <a:pPr marL="0" lvl="0" indent="0" algn="l" rtl="0">
              <a:lnSpc>
                <a:spcPct val="90000"/>
              </a:lnSpc>
              <a:spcBef>
                <a:spcPts val="1200"/>
              </a:spcBef>
              <a:spcAft>
                <a:spcPts val="0"/>
              </a:spcAft>
              <a:buSzPts val="2800"/>
              <a:buNone/>
            </a:pPr>
            <a:endParaRPr sz="1100">
              <a:latin typeface="Arial"/>
              <a:ea typeface="Arial"/>
              <a:cs typeface="Arial"/>
              <a:sym typeface="Arial"/>
            </a:endParaRPr>
          </a:p>
        </p:txBody>
      </p:sp>
      <p:pic>
        <p:nvPicPr>
          <p:cNvPr id="118" name="Google Shape;118;g1f4a3139328_0_0"/>
          <p:cNvPicPr preferRelativeResize="0"/>
          <p:nvPr/>
        </p:nvPicPr>
        <p:blipFill>
          <a:blip r:embed="rId3">
            <a:alphaModFix/>
          </a:blip>
          <a:stretch>
            <a:fillRect/>
          </a:stretch>
        </p:blipFill>
        <p:spPr>
          <a:xfrm>
            <a:off x="288525" y="5290295"/>
            <a:ext cx="1186200" cy="1203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c543ff9b52_1_1"/>
          <p:cNvSpPr txBox="1">
            <a:spLocks noGrp="1"/>
          </p:cNvSpPr>
          <p:nvPr>
            <p:ph type="title"/>
          </p:nvPr>
        </p:nvSpPr>
        <p:spPr>
          <a:xfrm>
            <a:off x="2771775" y="165100"/>
            <a:ext cx="8915400" cy="739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rgbClr val="BCC9D8"/>
              </a:buClr>
              <a:buSzPts val="4000"/>
              <a:buFont typeface="Audiowide"/>
              <a:buNone/>
            </a:pPr>
            <a:r>
              <a:rPr lang="pl-PL" sz="2400">
                <a:solidFill>
                  <a:srgbClr val="8DA2CD"/>
                </a:solidFill>
              </a:rPr>
              <a:t>OLS</a:t>
            </a:r>
            <a:r>
              <a:rPr lang="pl-PL" sz="2400" b="1">
                <a:solidFill>
                  <a:srgbClr val="8DA2CD"/>
                </a:solidFill>
              </a:rPr>
              <a:t>– Online Linguistic Support</a:t>
            </a:r>
            <a:endParaRPr/>
          </a:p>
        </p:txBody>
      </p:sp>
      <p:sp>
        <p:nvSpPr>
          <p:cNvPr id="124" name="Google Shape;124;g2c543ff9b52_1_1"/>
          <p:cNvSpPr txBox="1">
            <a:spLocks noGrp="1"/>
          </p:cNvSpPr>
          <p:nvPr>
            <p:ph type="body" idx="1"/>
          </p:nvPr>
        </p:nvSpPr>
        <p:spPr>
          <a:xfrm>
            <a:off x="2771775" y="1132650"/>
            <a:ext cx="8915400" cy="5099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pl-PL" sz="1800">
                <a:latin typeface="Times New Roman"/>
                <a:ea typeface="Times New Roman"/>
                <a:cs typeface="Times New Roman"/>
                <a:sym typeface="Times New Roman"/>
              </a:rPr>
              <a:t>All Erasmus+ (study away) users have the opportunity to complete a language proficiency test prior to mobility and participate in online language courses available on the OLS platform</a:t>
            </a:r>
            <a:endParaRPr sz="1800">
              <a:latin typeface="Times New Roman"/>
              <a:ea typeface="Times New Roman"/>
              <a:cs typeface="Times New Roman"/>
              <a:sym typeface="Times New Roman"/>
            </a:endParaRPr>
          </a:p>
          <a:p>
            <a:pPr marL="0" lvl="0" indent="0" algn="l" rtl="0">
              <a:spcBef>
                <a:spcPts val="1000"/>
              </a:spcBef>
              <a:spcAft>
                <a:spcPts val="0"/>
              </a:spcAft>
              <a:buNone/>
            </a:pPr>
            <a:endParaRPr sz="1800">
              <a:latin typeface="Times New Roman"/>
              <a:ea typeface="Times New Roman"/>
              <a:cs typeface="Times New Roman"/>
              <a:sym typeface="Times New Roman"/>
            </a:endParaRPr>
          </a:p>
          <a:p>
            <a:pPr marL="0" lvl="0" indent="0" algn="l" rtl="0">
              <a:spcBef>
                <a:spcPts val="1000"/>
              </a:spcBef>
              <a:spcAft>
                <a:spcPts val="0"/>
              </a:spcAft>
              <a:buNone/>
            </a:pPr>
            <a:endParaRPr sz="1800">
              <a:latin typeface="Times New Roman"/>
              <a:ea typeface="Times New Roman"/>
              <a:cs typeface="Times New Roman"/>
              <a:sym typeface="Times New Roman"/>
            </a:endParaRPr>
          </a:p>
          <a:p>
            <a:pPr marL="0" lvl="0" indent="0" algn="l" rtl="0">
              <a:spcBef>
                <a:spcPts val="1000"/>
              </a:spcBef>
              <a:spcAft>
                <a:spcPts val="0"/>
              </a:spcAft>
              <a:buNone/>
            </a:pPr>
            <a:endParaRPr sz="1800">
              <a:latin typeface="Times New Roman"/>
              <a:ea typeface="Times New Roman"/>
              <a:cs typeface="Times New Roman"/>
              <a:sym typeface="Times New Roman"/>
            </a:endParaRPr>
          </a:p>
          <a:p>
            <a:pPr marL="0" lvl="0" indent="0" algn="l" rtl="0">
              <a:spcBef>
                <a:spcPts val="1000"/>
              </a:spcBef>
              <a:spcAft>
                <a:spcPts val="0"/>
              </a:spcAft>
              <a:buNone/>
            </a:pPr>
            <a:endParaRPr sz="1800">
              <a:latin typeface="Times New Roman"/>
              <a:ea typeface="Times New Roman"/>
              <a:cs typeface="Times New Roman"/>
              <a:sym typeface="Times New Roman"/>
            </a:endParaRPr>
          </a:p>
          <a:p>
            <a:pPr marL="0" lvl="0" indent="0" algn="l" rtl="0">
              <a:spcBef>
                <a:spcPts val="1000"/>
              </a:spcBef>
              <a:spcAft>
                <a:spcPts val="0"/>
              </a:spcAft>
              <a:buNone/>
            </a:pPr>
            <a:endParaRPr sz="1800">
              <a:latin typeface="Times New Roman"/>
              <a:ea typeface="Times New Roman"/>
              <a:cs typeface="Times New Roman"/>
              <a:sym typeface="Times New Roman"/>
            </a:endParaRPr>
          </a:p>
          <a:p>
            <a:pPr marL="0" lvl="0" indent="0" algn="l" rtl="0">
              <a:spcBef>
                <a:spcPts val="1000"/>
              </a:spcBef>
              <a:spcAft>
                <a:spcPts val="0"/>
              </a:spcAft>
              <a:buNone/>
            </a:pPr>
            <a:endParaRPr sz="1800">
              <a:latin typeface="Times New Roman"/>
              <a:ea typeface="Times New Roman"/>
              <a:cs typeface="Times New Roman"/>
              <a:sym typeface="Times New Roman"/>
            </a:endParaRPr>
          </a:p>
          <a:p>
            <a:pPr marL="0" lvl="0" indent="0" algn="l" rtl="0">
              <a:spcBef>
                <a:spcPts val="1000"/>
              </a:spcBef>
              <a:spcAft>
                <a:spcPts val="0"/>
              </a:spcAft>
              <a:buNone/>
            </a:pPr>
            <a:r>
              <a:rPr lang="pl-PL" sz="1800">
                <a:latin typeface="Times New Roman"/>
                <a:ea typeface="Times New Roman"/>
                <a:cs typeface="Times New Roman"/>
                <a:sym typeface="Times New Roman"/>
              </a:rPr>
              <a:t>Erasmus+ students going abroad can use the OLS system to assess their knowledge of the language they will use during their studies and access a personalized language learning path</a:t>
            </a:r>
            <a:endParaRPr sz="1800">
              <a:latin typeface="Times New Roman"/>
              <a:ea typeface="Times New Roman"/>
              <a:cs typeface="Times New Roman"/>
              <a:sym typeface="Times New Roman"/>
            </a:endParaRPr>
          </a:p>
        </p:txBody>
      </p:sp>
      <p:pic>
        <p:nvPicPr>
          <p:cNvPr id="125" name="Google Shape;125;g2c543ff9b52_1_1"/>
          <p:cNvPicPr preferRelativeResize="0"/>
          <p:nvPr/>
        </p:nvPicPr>
        <p:blipFill>
          <a:blip r:embed="rId3">
            <a:alphaModFix/>
          </a:blip>
          <a:stretch>
            <a:fillRect/>
          </a:stretch>
        </p:blipFill>
        <p:spPr>
          <a:xfrm>
            <a:off x="6299275" y="5021375"/>
            <a:ext cx="1318650" cy="1318650"/>
          </a:xfrm>
          <a:prstGeom prst="rect">
            <a:avLst/>
          </a:prstGeom>
          <a:noFill/>
          <a:ln>
            <a:noFill/>
          </a:ln>
        </p:spPr>
      </p:pic>
      <p:pic>
        <p:nvPicPr>
          <p:cNvPr id="126" name="Google Shape;126;g2c543ff9b52_1_1"/>
          <p:cNvPicPr preferRelativeResize="0"/>
          <p:nvPr/>
        </p:nvPicPr>
        <p:blipFill rotWithShape="1">
          <a:blip r:embed="rId4">
            <a:alphaModFix/>
          </a:blip>
          <a:srcRect/>
          <a:stretch/>
        </p:blipFill>
        <p:spPr>
          <a:xfrm>
            <a:off x="5720131" y="1774745"/>
            <a:ext cx="2476935" cy="2076410"/>
          </a:xfrm>
          <a:prstGeom prst="rect">
            <a:avLst/>
          </a:prstGeom>
          <a:noFill/>
          <a:ln>
            <a:noFill/>
          </a:ln>
        </p:spPr>
      </p:pic>
      <p:pic>
        <p:nvPicPr>
          <p:cNvPr id="7" name="Obraz 6">
            <a:extLst>
              <a:ext uri="{FF2B5EF4-FFF2-40B4-BE49-F238E27FC236}">
                <a16:creationId xmlns:a16="http://schemas.microsoft.com/office/drawing/2014/main" id="{9E24286A-28C2-48A5-B8AC-D3A5FB66BF00}"/>
              </a:ext>
            </a:extLst>
          </p:cNvPr>
          <p:cNvPicPr>
            <a:picLocks noChangeAspect="1"/>
          </p:cNvPicPr>
          <p:nvPr/>
        </p:nvPicPr>
        <p:blipFill>
          <a:blip r:embed="rId5"/>
          <a:stretch>
            <a:fillRect/>
          </a:stretch>
        </p:blipFill>
        <p:spPr>
          <a:xfrm>
            <a:off x="1084642" y="4835806"/>
            <a:ext cx="1326590" cy="13959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ef8b907620_0_0"/>
          <p:cNvSpPr txBox="1">
            <a:spLocks noGrp="1"/>
          </p:cNvSpPr>
          <p:nvPr>
            <p:ph type="title"/>
          </p:nvPr>
        </p:nvSpPr>
        <p:spPr>
          <a:xfrm>
            <a:off x="114300" y="-16015"/>
            <a:ext cx="11448949" cy="73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1100"/>
              <a:buFont typeface="Arial"/>
              <a:buNone/>
            </a:pPr>
            <a:r>
              <a:rPr lang="pl-PL" sz="2400" b="1">
                <a:solidFill>
                  <a:srgbClr val="8DA2CD"/>
                </a:solidFill>
              </a:rPr>
              <a:t>Amount of funding (studies)*</a:t>
            </a:r>
            <a:endParaRPr sz="2400" b="1">
              <a:solidFill>
                <a:srgbClr val="8DA2CD"/>
              </a:solidFill>
            </a:endParaRPr>
          </a:p>
          <a:p>
            <a:pPr marL="0" lvl="0" indent="0" algn="l" rtl="0">
              <a:lnSpc>
                <a:spcPct val="90000"/>
              </a:lnSpc>
              <a:spcBef>
                <a:spcPts val="0"/>
              </a:spcBef>
              <a:spcAft>
                <a:spcPts val="0"/>
              </a:spcAft>
              <a:buClr>
                <a:srgbClr val="BCC9D8"/>
              </a:buClr>
              <a:buSzPts val="4000"/>
              <a:buFont typeface="Audiowide"/>
              <a:buNone/>
            </a:pPr>
            <a:r>
              <a:rPr lang="pl-PL" sz="2400" b="1">
                <a:solidFill>
                  <a:srgbClr val="8DA2CD"/>
                </a:solidFill>
              </a:rPr>
              <a:t>Study mobilities: from 2 to 12 months</a:t>
            </a:r>
            <a:endParaRPr sz="2400" b="1">
              <a:solidFill>
                <a:srgbClr val="8DA2CD"/>
              </a:solidFill>
            </a:endParaRPr>
          </a:p>
        </p:txBody>
      </p:sp>
      <p:sp>
        <p:nvSpPr>
          <p:cNvPr id="133" name="Google Shape;133;g1ef8b907620_0_0"/>
          <p:cNvSpPr txBox="1">
            <a:spLocks noGrp="1"/>
          </p:cNvSpPr>
          <p:nvPr>
            <p:ph type="body" idx="1"/>
          </p:nvPr>
        </p:nvSpPr>
        <p:spPr>
          <a:xfrm>
            <a:off x="2956827" y="1215426"/>
            <a:ext cx="8417568" cy="3812598"/>
          </a:xfrm>
          <a:prstGeom prst="rect">
            <a:avLst/>
          </a:prstGeom>
          <a:noFill/>
          <a:ln>
            <a:noFill/>
          </a:ln>
        </p:spPr>
        <p:txBody>
          <a:bodyPr spcFirstLastPara="1" wrap="square" lIns="91425" tIns="45700" rIns="91425" bIns="45700" anchor="t" anchorCtr="0">
            <a:normAutofit/>
          </a:bodyPr>
          <a:lstStyle/>
          <a:p>
            <a:pPr marL="342900" lvl="0" indent="-190500" algn="l" rtl="0">
              <a:lnSpc>
                <a:spcPct val="120000"/>
              </a:lnSpc>
              <a:spcBef>
                <a:spcPts val="1000"/>
              </a:spcBef>
              <a:spcAft>
                <a:spcPts val="0"/>
              </a:spcAft>
              <a:buClr>
                <a:srgbClr val="8DA2CD"/>
              </a:buClr>
              <a:buSzPts val="2400"/>
              <a:buFont typeface="Noto Sans Symbols"/>
              <a:buNone/>
            </a:pPr>
            <a:endParaRPr/>
          </a:p>
          <a:p>
            <a:pPr marL="0" lvl="0" indent="0" algn="l" rtl="0">
              <a:lnSpc>
                <a:spcPct val="100000"/>
              </a:lnSpc>
              <a:spcBef>
                <a:spcPts val="1000"/>
              </a:spcBef>
              <a:spcAft>
                <a:spcPts val="0"/>
              </a:spcAft>
              <a:buClr>
                <a:srgbClr val="8DA2CD"/>
              </a:buClr>
              <a:buSzPts val="2400"/>
              <a:buNone/>
            </a:pPr>
            <a:endParaRPr sz="2400">
              <a:solidFill>
                <a:schemeClr val="lt1"/>
              </a:solidFill>
              <a:latin typeface="Calibri"/>
              <a:ea typeface="Calibri"/>
              <a:cs typeface="Calibri"/>
              <a:sym typeface="Calibri"/>
            </a:endParaRPr>
          </a:p>
        </p:txBody>
      </p:sp>
      <p:graphicFrame>
        <p:nvGraphicFramePr>
          <p:cNvPr id="134" name="Google Shape;134;g1ef8b907620_0_0"/>
          <p:cNvGraphicFramePr/>
          <p:nvPr/>
        </p:nvGraphicFramePr>
        <p:xfrm>
          <a:off x="3043324" y="656445"/>
          <a:ext cx="7389350" cy="4084768"/>
        </p:xfrm>
        <a:graphic>
          <a:graphicData uri="http://schemas.openxmlformats.org/drawingml/2006/table">
            <a:tbl>
              <a:tblPr>
                <a:noFill/>
                <a:tableStyleId>{6A2BAD46-6967-4F7F-BFAD-448D9B2C6194}</a:tableStyleId>
              </a:tblPr>
              <a:tblGrid>
                <a:gridCol w="3694675">
                  <a:extLst>
                    <a:ext uri="{9D8B030D-6E8A-4147-A177-3AD203B41FA5}">
                      <a16:colId xmlns:a16="http://schemas.microsoft.com/office/drawing/2014/main" val="20000"/>
                    </a:ext>
                  </a:extLst>
                </a:gridCol>
                <a:gridCol w="3694675">
                  <a:extLst>
                    <a:ext uri="{9D8B030D-6E8A-4147-A177-3AD203B41FA5}">
                      <a16:colId xmlns:a16="http://schemas.microsoft.com/office/drawing/2014/main" val="20001"/>
                    </a:ext>
                  </a:extLst>
                </a:gridCol>
              </a:tblGrid>
              <a:tr h="594650">
                <a:tc>
                  <a:txBody>
                    <a:bodyPr/>
                    <a:lstStyle/>
                    <a:p>
                      <a:pPr marL="0" lvl="0" indent="0" algn="ctr" rtl="0">
                        <a:lnSpc>
                          <a:spcPct val="115000"/>
                        </a:lnSpc>
                        <a:spcBef>
                          <a:spcPts val="0"/>
                        </a:spcBef>
                        <a:spcAft>
                          <a:spcPts val="0"/>
                        </a:spcAft>
                        <a:buClr>
                          <a:schemeClr val="lt1"/>
                        </a:buClr>
                        <a:buSzPts val="1100"/>
                        <a:buFont typeface="Arial"/>
                        <a:buNone/>
                      </a:pPr>
                      <a:r>
                        <a:rPr lang="pl-PL" sz="1800" b="1">
                          <a:solidFill>
                            <a:schemeClr val="lt1"/>
                          </a:solidFill>
                          <a:latin typeface="Lato"/>
                          <a:ea typeface="Lato"/>
                          <a:cs typeface="Lato"/>
                          <a:sym typeface="Lato"/>
                        </a:rPr>
                        <a:t>Countries in the group</a:t>
                      </a:r>
                      <a:endParaRPr sz="1500" b="1">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77050" marR="77050" marT="38525" marB="38525"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8DA2CD"/>
                    </a:solidFill>
                  </a:tcPr>
                </a:tc>
                <a:tc>
                  <a:txBody>
                    <a:bodyPr/>
                    <a:lstStyle/>
                    <a:p>
                      <a:pPr marL="0" lvl="0" indent="0" algn="ctr" rtl="0">
                        <a:lnSpc>
                          <a:spcPct val="115000"/>
                        </a:lnSpc>
                        <a:spcBef>
                          <a:spcPts val="0"/>
                        </a:spcBef>
                        <a:spcAft>
                          <a:spcPts val="0"/>
                        </a:spcAft>
                        <a:buClr>
                          <a:schemeClr val="lt1"/>
                        </a:buClr>
                        <a:buSzPts val="1100"/>
                        <a:buFont typeface="Arial"/>
                        <a:buNone/>
                      </a:pPr>
                      <a:r>
                        <a:rPr lang="pl-PL" sz="1800" b="1">
                          <a:solidFill>
                            <a:schemeClr val="lt1"/>
                          </a:solidFill>
                          <a:latin typeface="Lato"/>
                          <a:ea typeface="Lato"/>
                          <a:cs typeface="Lato"/>
                          <a:sym typeface="Lato"/>
                        </a:rPr>
                        <a:t>Monthly scholarship rate in EURO</a:t>
                      </a:r>
                      <a:endParaRPr sz="1800" b="1">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Lato"/>
                          <a:ea typeface="Lato"/>
                          <a:cs typeface="Lato"/>
                          <a:sym typeface="Lato"/>
                        </a:rPr>
                        <a:t>*</a:t>
                      </a:r>
                      <a:endParaRPr sz="1100" u="none" strike="noStrike" cap="none"/>
                    </a:p>
                  </a:txBody>
                  <a:tcPr marL="77050" marR="77050" marT="38525" marB="38525" anchor="b">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8DA2CD"/>
                    </a:solidFill>
                  </a:tcPr>
                </a:tc>
                <a:extLst>
                  <a:ext uri="{0D108BD9-81ED-4DB2-BD59-A6C34878D82A}">
                    <a16:rowId xmlns:a16="http://schemas.microsoft.com/office/drawing/2014/main" val="10000"/>
                  </a:ext>
                </a:extLst>
              </a:tr>
              <a:tr h="1013850">
                <a:tc>
                  <a:txBody>
                    <a:bodyPr/>
                    <a:lstStyle/>
                    <a:p>
                      <a:pPr marL="0" lvl="0" indent="0" algn="l" rtl="0">
                        <a:lnSpc>
                          <a:spcPct val="115000"/>
                        </a:lnSpc>
                        <a:spcBef>
                          <a:spcPts val="0"/>
                        </a:spcBef>
                        <a:spcAft>
                          <a:spcPts val="0"/>
                        </a:spcAft>
                        <a:buClr>
                          <a:schemeClr val="lt1"/>
                        </a:buClr>
                        <a:buSzPts val="1100"/>
                        <a:buFont typeface="Arial"/>
                        <a:buNone/>
                      </a:pPr>
                      <a:r>
                        <a:rPr lang="pl-PL" sz="1500" b="1">
                          <a:solidFill>
                            <a:schemeClr val="lt1"/>
                          </a:solidFill>
                          <a:latin typeface="Calibri"/>
                          <a:ea typeface="Calibri"/>
                          <a:cs typeface="Calibri"/>
                          <a:sym typeface="Calibri"/>
                        </a:rPr>
                        <a:t>Group 1</a:t>
                      </a:r>
                      <a:r>
                        <a:rPr lang="pl-PL" sz="1500">
                          <a:solidFill>
                            <a:schemeClr val="lt1"/>
                          </a:solidFill>
                          <a:latin typeface="Calibri"/>
                          <a:ea typeface="Calibri"/>
                          <a:cs typeface="Calibri"/>
                          <a:sym typeface="Calibri"/>
                        </a:rPr>
                        <a:t> – Denmark, Finland, Iceland, Ireland, Liechtenstein, Luxembourg, Norway, Sweden, region 14*</a:t>
                      </a:r>
                      <a:endParaRPr sz="1500" b="1">
                        <a:latin typeface="Calibri"/>
                        <a:ea typeface="Calibri"/>
                        <a:cs typeface="Calibri"/>
                        <a:sym typeface="Calibri"/>
                      </a:endParaRPr>
                    </a:p>
                  </a:txBody>
                  <a:tcPr marL="77050" marR="77050" marT="38525" marB="385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CED2E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670 €</a:t>
                      </a:r>
                      <a:endParaRPr sz="1100" u="none" strike="noStrike" cap="none"/>
                    </a:p>
                    <a:p>
                      <a:pPr marL="0" marR="0" lvl="0" indent="0" algn="l" rtl="0">
                        <a:lnSpc>
                          <a:spcPct val="100000"/>
                        </a:lnSpc>
                        <a:spcBef>
                          <a:spcPts val="0"/>
                        </a:spcBef>
                        <a:spcAft>
                          <a:spcPts val="0"/>
                        </a:spcAft>
                        <a:buClr>
                          <a:srgbClr val="000000"/>
                        </a:buClr>
                        <a:buSzPts val="1100"/>
                        <a:buFont typeface="Arial"/>
                        <a:buNone/>
                      </a:pPr>
                      <a:br>
                        <a:rPr lang="pl-PL" sz="1100" u="none" strike="noStrike" cap="none"/>
                      </a:br>
                      <a:endParaRPr sz="1100" u="none" strike="noStrike" cap="none"/>
                    </a:p>
                  </a:txBody>
                  <a:tcPr marL="77050" marR="77050" marT="38525" marB="385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CED2E1"/>
                    </a:solidFill>
                  </a:tcPr>
                </a:tc>
                <a:extLst>
                  <a:ext uri="{0D108BD9-81ED-4DB2-BD59-A6C34878D82A}">
                    <a16:rowId xmlns:a16="http://schemas.microsoft.com/office/drawing/2014/main" val="10001"/>
                  </a:ext>
                </a:extLst>
              </a:tr>
              <a:tr h="1224900">
                <a:tc>
                  <a:txBody>
                    <a:bodyPr/>
                    <a:lstStyle/>
                    <a:p>
                      <a:pPr marL="0" lvl="0" indent="0" algn="l" rtl="0">
                        <a:lnSpc>
                          <a:spcPct val="115000"/>
                        </a:lnSpc>
                        <a:spcBef>
                          <a:spcPts val="0"/>
                        </a:spcBef>
                        <a:spcAft>
                          <a:spcPts val="0"/>
                        </a:spcAft>
                        <a:buClr>
                          <a:schemeClr val="lt1"/>
                        </a:buClr>
                        <a:buSzPts val="1100"/>
                        <a:buFont typeface="Arial"/>
                        <a:buNone/>
                      </a:pPr>
                      <a:r>
                        <a:rPr lang="pl-PL" sz="1500" b="1">
                          <a:solidFill>
                            <a:schemeClr val="lt1"/>
                          </a:solidFill>
                          <a:latin typeface="Calibri"/>
                          <a:ea typeface="Calibri"/>
                          <a:cs typeface="Calibri"/>
                          <a:sym typeface="Calibri"/>
                        </a:rPr>
                        <a:t>Group 2 - </a:t>
                      </a:r>
                      <a:r>
                        <a:rPr lang="pl-PL" sz="1500">
                          <a:solidFill>
                            <a:schemeClr val="lt1"/>
                          </a:solidFill>
                          <a:latin typeface="Calibri"/>
                          <a:ea typeface="Calibri"/>
                          <a:cs typeface="Calibri"/>
                          <a:sym typeface="Calibri"/>
                        </a:rPr>
                        <a:t>Austria, Belgium, Cyprus, France, Greece, Spain, Malta, The Netherlands, Germany, Portugal, Italy, region 13*</a:t>
                      </a:r>
                      <a:endParaRPr sz="1100" u="none" strike="noStrike" cap="none"/>
                    </a:p>
                  </a:txBody>
                  <a:tcPr marL="77050" marR="77050" marT="38525" marB="385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E8EAF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670 €</a:t>
                      </a:r>
                      <a:endParaRPr sz="11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p>
                  </a:txBody>
                  <a:tcPr marL="77050" marR="77050" marT="38525" marB="385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E8EAF1"/>
                    </a:solidFill>
                  </a:tcPr>
                </a:tc>
                <a:extLst>
                  <a:ext uri="{0D108BD9-81ED-4DB2-BD59-A6C34878D82A}">
                    <a16:rowId xmlns:a16="http://schemas.microsoft.com/office/drawing/2014/main" val="10002"/>
                  </a:ext>
                </a:extLst>
              </a:tr>
              <a:tr h="1224900">
                <a:tc>
                  <a:txBody>
                    <a:bodyPr/>
                    <a:lstStyle/>
                    <a:p>
                      <a:pPr marL="0" lvl="0" indent="0" algn="l" rtl="0">
                        <a:lnSpc>
                          <a:spcPct val="115000"/>
                        </a:lnSpc>
                        <a:spcBef>
                          <a:spcPts val="0"/>
                        </a:spcBef>
                        <a:spcAft>
                          <a:spcPts val="0"/>
                        </a:spcAft>
                        <a:buClr>
                          <a:schemeClr val="lt1"/>
                        </a:buClr>
                        <a:buSzPts val="1100"/>
                        <a:buFont typeface="Arial"/>
                        <a:buNone/>
                      </a:pPr>
                      <a:r>
                        <a:rPr lang="pl-PL" sz="1500" b="1">
                          <a:solidFill>
                            <a:schemeClr val="lt1"/>
                          </a:solidFill>
                          <a:latin typeface="Calibri"/>
                          <a:ea typeface="Calibri"/>
                          <a:cs typeface="Calibri"/>
                          <a:sym typeface="Calibri"/>
                        </a:rPr>
                        <a:t>Group 3</a:t>
                      </a:r>
                      <a:r>
                        <a:rPr lang="pl-PL" sz="1500">
                          <a:solidFill>
                            <a:schemeClr val="lt1"/>
                          </a:solidFill>
                          <a:latin typeface="Calibri"/>
                          <a:ea typeface="Calibri"/>
                          <a:cs typeface="Calibri"/>
                          <a:sym typeface="Calibri"/>
                        </a:rPr>
                        <a:t> – Bulgaria, Croatia, Czech Republic, Estonia, North Macedonia, Latvia, Lithuania, Romania, Serbia, Slovakia, Slovenia, Turkey, Hungary</a:t>
                      </a:r>
                      <a:endParaRPr sz="1100" u="none" strike="noStrike" cap="none"/>
                    </a:p>
                  </a:txBody>
                  <a:tcPr marL="77050" marR="77050" marT="38525" marB="385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CED2E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600 €</a:t>
                      </a:r>
                      <a:endParaRPr sz="1100" u="none" strike="noStrike" cap="none"/>
                    </a:p>
                    <a:p>
                      <a:pPr marL="0" marR="0" lvl="0" indent="0" algn="l" rtl="0">
                        <a:lnSpc>
                          <a:spcPct val="100000"/>
                        </a:lnSpc>
                        <a:spcBef>
                          <a:spcPts val="0"/>
                        </a:spcBef>
                        <a:spcAft>
                          <a:spcPts val="0"/>
                        </a:spcAft>
                        <a:buClr>
                          <a:srgbClr val="000000"/>
                        </a:buClr>
                        <a:buSzPts val="1100"/>
                        <a:buFont typeface="Arial"/>
                        <a:buNone/>
                      </a:pPr>
                      <a:br>
                        <a:rPr lang="pl-PL" sz="1100" u="none" strike="noStrike" cap="none"/>
                      </a:br>
                      <a:endParaRPr sz="1100" u="none" strike="noStrike" cap="none"/>
                    </a:p>
                  </a:txBody>
                  <a:tcPr marL="77050" marR="77050" marT="38525" marB="385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CED2E1"/>
                    </a:solidFill>
                  </a:tcPr>
                </a:tc>
                <a:extLst>
                  <a:ext uri="{0D108BD9-81ED-4DB2-BD59-A6C34878D82A}">
                    <a16:rowId xmlns:a16="http://schemas.microsoft.com/office/drawing/2014/main" val="10003"/>
                  </a:ext>
                </a:extLst>
              </a:tr>
            </a:tbl>
          </a:graphicData>
        </a:graphic>
      </p:graphicFrame>
      <p:sp>
        <p:nvSpPr>
          <p:cNvPr id="135" name="Google Shape;135;g1ef8b907620_0_0"/>
          <p:cNvSpPr txBox="1"/>
          <p:nvPr/>
        </p:nvSpPr>
        <p:spPr>
          <a:xfrm>
            <a:off x="1887216" y="5119423"/>
            <a:ext cx="8934300" cy="1754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lt1"/>
              </a:buClr>
              <a:buSzPts val="1100"/>
              <a:buFont typeface="Arial"/>
              <a:buNone/>
            </a:pPr>
            <a:r>
              <a:rPr lang="pl-PL" sz="1800">
                <a:latin typeface="Times New Roman"/>
                <a:ea typeface="Times New Roman"/>
                <a:cs typeface="Times New Roman"/>
                <a:sym typeface="Times New Roman"/>
              </a:rPr>
              <a:t>The grant is paid in two tranches:</a:t>
            </a:r>
            <a:endParaRPr sz="1800">
              <a:latin typeface="Times New Roman"/>
              <a:ea typeface="Times New Roman"/>
              <a:cs typeface="Times New Roman"/>
              <a:sym typeface="Times New Roman"/>
            </a:endParaRPr>
          </a:p>
          <a:p>
            <a:pPr marL="0" lvl="0" indent="0" algn="l" rtl="0">
              <a:spcBef>
                <a:spcPts val="0"/>
              </a:spcBef>
              <a:spcAft>
                <a:spcPts val="0"/>
              </a:spcAft>
              <a:buClr>
                <a:schemeClr val="lt1"/>
              </a:buClr>
              <a:buSzPts val="1100"/>
              <a:buFont typeface="Arial"/>
              <a:buNone/>
            </a:pPr>
            <a:r>
              <a:rPr lang="pl-PL" sz="1800">
                <a:latin typeface="Times New Roman"/>
                <a:ea typeface="Times New Roman"/>
                <a:cs typeface="Times New Roman"/>
                <a:sym typeface="Times New Roman"/>
              </a:rPr>
              <a:t>1st tranche - 80% before departure,</a:t>
            </a:r>
            <a:endParaRPr sz="1800">
              <a:latin typeface="Times New Roman"/>
              <a:ea typeface="Times New Roman"/>
              <a:cs typeface="Times New Roman"/>
              <a:sym typeface="Times New Roman"/>
            </a:endParaRPr>
          </a:p>
          <a:p>
            <a:pPr marL="0" lvl="0" indent="0" algn="l" rtl="0">
              <a:spcBef>
                <a:spcPts val="0"/>
              </a:spcBef>
              <a:spcAft>
                <a:spcPts val="0"/>
              </a:spcAft>
              <a:buClr>
                <a:schemeClr val="lt1"/>
              </a:buClr>
              <a:buSzPts val="1100"/>
              <a:buFont typeface="Arial"/>
              <a:buNone/>
            </a:pPr>
            <a:r>
              <a:rPr lang="pl-PL" sz="1800">
                <a:latin typeface="Times New Roman"/>
                <a:ea typeface="Times New Roman"/>
                <a:cs typeface="Times New Roman"/>
                <a:sym typeface="Times New Roman"/>
              </a:rPr>
              <a:t>II tranche - 20% after return and delivery of necessary documents for settlement. It is paid on the basis of actual dates of physical mobility.</a:t>
            </a:r>
            <a:endParaRPr sz="1800">
              <a:latin typeface="Times New Roman"/>
              <a:ea typeface="Times New Roman"/>
              <a:cs typeface="Times New Roman"/>
              <a:sym typeface="Times New Roman"/>
            </a:endParaRPr>
          </a:p>
          <a:p>
            <a:pPr marL="0" lvl="0" indent="0" algn="l" rtl="0">
              <a:spcBef>
                <a:spcPts val="0"/>
              </a:spcBef>
              <a:spcAft>
                <a:spcPts val="0"/>
              </a:spcAft>
              <a:buClr>
                <a:schemeClr val="lt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lt1"/>
              </a:buClr>
              <a:buSzPts val="1100"/>
              <a:buFont typeface="Arial"/>
              <a:buNone/>
            </a:pPr>
            <a:r>
              <a:rPr lang="pl-PL" sz="1800" b="1">
                <a:latin typeface="Times New Roman"/>
                <a:ea typeface="Times New Roman"/>
                <a:cs typeface="Times New Roman"/>
                <a:sym typeface="Times New Roman"/>
              </a:rPr>
              <a:t>Rates are subject to change*.</a:t>
            </a:r>
            <a:endParaRPr sz="1800" b="1">
              <a:latin typeface="Times New Roman"/>
              <a:ea typeface="Times New Roman"/>
              <a:cs typeface="Times New Roman"/>
              <a:sym typeface="Times New Roman"/>
            </a:endParaRPr>
          </a:p>
        </p:txBody>
      </p:sp>
      <p:pic>
        <p:nvPicPr>
          <p:cNvPr id="136" name="Google Shape;136;g1ef8b907620_0_0"/>
          <p:cNvPicPr preferRelativeResize="0"/>
          <p:nvPr/>
        </p:nvPicPr>
        <p:blipFill rotWithShape="1">
          <a:blip r:embed="rId3">
            <a:alphaModFix/>
          </a:blip>
          <a:srcRect/>
          <a:stretch/>
        </p:blipFill>
        <p:spPr>
          <a:xfrm>
            <a:off x="322862" y="1084306"/>
            <a:ext cx="2193632" cy="1668044"/>
          </a:xfrm>
          <a:prstGeom prst="rect">
            <a:avLst/>
          </a:prstGeom>
          <a:noFill/>
          <a:ln>
            <a:noFill/>
          </a:ln>
        </p:spPr>
      </p:pic>
      <p:pic>
        <p:nvPicPr>
          <p:cNvPr id="8" name="Obraz 7">
            <a:extLst>
              <a:ext uri="{FF2B5EF4-FFF2-40B4-BE49-F238E27FC236}">
                <a16:creationId xmlns:a16="http://schemas.microsoft.com/office/drawing/2014/main" id="{1EBDE53E-5B3D-4A60-B3BE-D67C3B8B8B33}"/>
              </a:ext>
            </a:extLst>
          </p:cNvPr>
          <p:cNvPicPr>
            <a:picLocks noChangeAspect="1"/>
          </p:cNvPicPr>
          <p:nvPr/>
        </p:nvPicPr>
        <p:blipFill>
          <a:blip r:embed="rId4"/>
          <a:stretch>
            <a:fillRect/>
          </a:stretch>
        </p:blipFill>
        <p:spPr>
          <a:xfrm>
            <a:off x="322862" y="5391877"/>
            <a:ext cx="1326590" cy="1395944"/>
          </a:xfrm>
          <a:prstGeom prst="rect">
            <a:avLst/>
          </a:prstGeom>
        </p:spPr>
      </p:pic>
    </p:spTree>
  </p:cSld>
  <p:clrMapOvr>
    <a:masterClrMapping/>
  </p:clrMapOvr>
</p:sld>
</file>

<file path=ppt/theme/theme1.xml><?xml version="1.0" encoding="utf-8"?>
<a:theme xmlns:a="http://schemas.openxmlformats.org/drawingml/2006/main" name="Motyw booklet">
  <a:themeElements>
    <a:clrScheme name="book1">
      <a:dk1>
        <a:srgbClr val="FFFFFF"/>
      </a:dk1>
      <a:lt1>
        <a:srgbClr val="000000"/>
      </a:lt1>
      <a:dk2>
        <a:srgbClr val="FFFFFF"/>
      </a:dk2>
      <a:lt2>
        <a:srgbClr val="000000"/>
      </a:lt2>
      <a:accent1>
        <a:srgbClr val="4868A8"/>
      </a:accent1>
      <a:accent2>
        <a:srgbClr val="4868A8"/>
      </a:accent2>
      <a:accent3>
        <a:srgbClr val="F2F2F2"/>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1645</Words>
  <Application>Microsoft Office PowerPoint</Application>
  <PresentationFormat>Panoramiczny</PresentationFormat>
  <Paragraphs>164</Paragraphs>
  <Slides>15</Slides>
  <Notes>15</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15</vt:i4>
      </vt:variant>
    </vt:vector>
  </HeadingPairs>
  <TitlesOfParts>
    <vt:vector size="23" baseType="lpstr">
      <vt:lpstr>Audiowide</vt:lpstr>
      <vt:lpstr>Arial</vt:lpstr>
      <vt:lpstr>Calibri</vt:lpstr>
      <vt:lpstr>Limelight</vt:lpstr>
      <vt:lpstr>Lato</vt:lpstr>
      <vt:lpstr>Times New Roman</vt:lpstr>
      <vt:lpstr>Noto Sans Symbols</vt:lpstr>
      <vt:lpstr>Motyw booklet</vt:lpstr>
      <vt:lpstr>Prezentacja programu PowerPoint</vt:lpstr>
      <vt:lpstr>II stage of recruitment –application in the IRC system</vt:lpstr>
      <vt:lpstr>Application documents  - part 2</vt:lpstr>
      <vt:lpstr>Application documents  for the Receiving University – check the deadline for submitting an application</vt:lpstr>
      <vt:lpstr> STUDENTS ON THE RESERVE LIST </vt:lpstr>
      <vt:lpstr>What to do after acceptance by after the foreign university?</vt:lpstr>
      <vt:lpstr> ERASMUS APP </vt:lpstr>
      <vt:lpstr>OLS– Online Linguistic Support</vt:lpstr>
      <vt:lpstr>Amount of funding (studies)* Study mobilities: from 2 to 12 months</vt:lpstr>
      <vt:lpstr>Prezentacja programu PowerPoint</vt:lpstr>
      <vt:lpstr> Other funding opportunities </vt:lpstr>
      <vt:lpstr>While at the Host University</vt:lpstr>
      <vt:lpstr>After returning from the exchange</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graficy</dc:creator>
  <cp:lastModifiedBy>Joanna Latuszek</cp:lastModifiedBy>
  <cp:revision>2</cp:revision>
  <dcterms:created xsi:type="dcterms:W3CDTF">2021-08-04T13:23:24Z</dcterms:created>
  <dcterms:modified xsi:type="dcterms:W3CDTF">2024-03-25T07:51:02Z</dcterms:modified>
</cp:coreProperties>
</file>