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73" r:id="rId4"/>
    <p:sldId id="274" r:id="rId5"/>
    <p:sldId id="272" r:id="rId6"/>
    <p:sldId id="259" r:id="rId7"/>
    <p:sldId id="260" r:id="rId8"/>
    <p:sldId id="265" r:id="rId9"/>
    <p:sldId id="261" r:id="rId10"/>
    <p:sldId id="266" r:id="rId11"/>
    <p:sldId id="267" r:id="rId12"/>
    <p:sldId id="268" r:id="rId13"/>
    <p:sldId id="263" r:id="rId14"/>
    <p:sldId id="269" r:id="rId15"/>
    <p:sldId id="262" r:id="rId16"/>
    <p:sldId id="258" r:id="rId17"/>
    <p:sldId id="271" r:id="rId18"/>
    <p:sldId id="270" r:id="rId19"/>
    <p:sldId id="275" r:id="rId20"/>
    <p:sldId id="276" r:id="rId21"/>
    <p:sldId id="277" r:id="rId22"/>
    <p:sldId id="278" r:id="rId23"/>
  </p:sldIdLst>
  <p:sldSz cx="9144000" cy="6858000" type="screen4x3"/>
  <p:notesSz cx="9926638" cy="679767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3947" autoAdjust="0"/>
  </p:normalViewPr>
  <p:slideViewPr>
    <p:cSldViewPr>
      <p:cViewPr varScale="1">
        <p:scale>
          <a:sx n="38" d="100"/>
          <a:sy n="38" d="100"/>
        </p:scale>
        <p:origin x="1284" y="32"/>
      </p:cViewPr>
      <p:guideLst>
        <p:guide orient="horz" pos="2160"/>
        <p:guide pos="2880"/>
      </p:guideLst>
    </p:cSldViewPr>
  </p:slideViewPr>
  <p:outlineViewPr>
    <p:cViewPr>
      <p:scale>
        <a:sx n="33" d="100"/>
        <a:sy n="33" d="100"/>
      </p:scale>
      <p:origin x="0" y="309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3247AF26-9A90-4A67-96E1-5654A456714C}" type="datetimeFigureOut">
              <a:rPr lang="pl-PL" smtClean="0"/>
              <a:t>04.02.2021</a:t>
            </a:fld>
            <a:endParaRPr lang="pl-PL"/>
          </a:p>
        </p:txBody>
      </p:sp>
      <p:sp>
        <p:nvSpPr>
          <p:cNvPr id="4" name="Symbol zastępczy stopki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368B3308-0B85-4A84-92F3-5A7F8F6A37C9}" type="slidenum">
              <a:rPr lang="pl-PL" smtClean="0"/>
              <a:t>‹#›</a:t>
            </a:fld>
            <a:endParaRPr lang="pl-PL"/>
          </a:p>
        </p:txBody>
      </p:sp>
    </p:spTree>
    <p:extLst>
      <p:ext uri="{BB962C8B-B14F-4D97-AF65-F5344CB8AC3E}">
        <p14:creationId xmlns:p14="http://schemas.microsoft.com/office/powerpoint/2010/main" val="2004251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185A1AEE-ACEA-433F-B9C6-EF109C4BA0B7}" type="datetimeFigureOut">
              <a:rPr lang="pl-PL" smtClean="0"/>
              <a:pPr/>
              <a:t>04.02.2021</a:t>
            </a:fld>
            <a:endParaRPr lang="pl-PL"/>
          </a:p>
        </p:txBody>
      </p:sp>
      <p:sp>
        <p:nvSpPr>
          <p:cNvPr id="4" name="Symbol zastępczy obrazu slajdu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992664" y="3228896"/>
            <a:ext cx="7941310" cy="3058954"/>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1C1F401F-B3F5-4349-A39E-E53DD851BAD7}" type="slidenum">
              <a:rPr lang="pl-PL" smtClean="0"/>
              <a:pPr/>
              <a:t>‹#›</a:t>
            </a:fld>
            <a:endParaRPr lang="pl-PL"/>
          </a:p>
        </p:txBody>
      </p:sp>
    </p:spTree>
    <p:extLst>
      <p:ext uri="{BB962C8B-B14F-4D97-AF65-F5344CB8AC3E}">
        <p14:creationId xmlns:p14="http://schemas.microsoft.com/office/powerpoint/2010/main" val="156335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F401F-B3F5-4349-A39E-E53DD851BAD7}" type="slidenum">
              <a:rPr lang="pl-PL" smtClean="0"/>
              <a:pPr/>
              <a:t>12</a:t>
            </a:fld>
            <a:endParaRPr lang="pl-PL"/>
          </a:p>
        </p:txBody>
      </p:sp>
    </p:spTree>
    <p:extLst>
      <p:ext uri="{BB962C8B-B14F-4D97-AF65-F5344CB8AC3E}">
        <p14:creationId xmlns:p14="http://schemas.microsoft.com/office/powerpoint/2010/main" val="1449857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0845CE8E-D41E-4B5A-BCA8-1F88D3323927}" type="datetimeFigureOut">
              <a:rPr lang="pl-PL" smtClean="0"/>
              <a:pPr/>
              <a:t>04.02.2021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845CE8E-D41E-4B5A-BCA8-1F88D3323927}" type="datetimeFigureOut">
              <a:rPr lang="pl-PL" smtClean="0"/>
              <a:pPr/>
              <a:t>04.02.2021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845CE8E-D41E-4B5A-BCA8-1F88D3323927}" type="datetimeFigureOut">
              <a:rPr lang="pl-PL" smtClean="0"/>
              <a:pPr/>
              <a:t>04.02.2021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845CE8E-D41E-4B5A-BCA8-1F88D3323927}" type="datetimeFigureOut">
              <a:rPr lang="pl-PL" smtClean="0"/>
              <a:pPr/>
              <a:t>04.02.2021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0845CE8E-D41E-4B5A-BCA8-1F88D3323927}" type="datetimeFigureOut">
              <a:rPr lang="pl-PL" smtClean="0"/>
              <a:pPr/>
              <a:t>04.02.2021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0845CE8E-D41E-4B5A-BCA8-1F88D3323927}" type="datetimeFigureOut">
              <a:rPr lang="pl-PL" smtClean="0"/>
              <a:pPr/>
              <a:t>04.02.2021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0845CE8E-D41E-4B5A-BCA8-1F88D3323927}" type="datetimeFigureOut">
              <a:rPr lang="pl-PL" smtClean="0"/>
              <a:pPr/>
              <a:t>04.02.2021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0845CE8E-D41E-4B5A-BCA8-1F88D3323927}" type="datetimeFigureOut">
              <a:rPr lang="pl-PL" smtClean="0"/>
              <a:pPr/>
              <a:t>04.02.2021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845CE8E-D41E-4B5A-BCA8-1F88D3323927}" type="datetimeFigureOut">
              <a:rPr lang="pl-PL" smtClean="0"/>
              <a:pPr/>
              <a:t>04.02.2021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0845CE8E-D41E-4B5A-BCA8-1F88D3323927}" type="datetimeFigureOut">
              <a:rPr lang="pl-PL" smtClean="0"/>
              <a:pPr/>
              <a:t>04.02.2021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0845CE8E-D41E-4B5A-BCA8-1F88D3323927}" type="datetimeFigureOut">
              <a:rPr lang="pl-PL" smtClean="0"/>
              <a:pPr/>
              <a:t>04.02.2021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BD1E847-CBB8-4F13-8B9C-0519818825B7}"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5CE8E-D41E-4B5A-BCA8-1F88D3323927}" type="datetimeFigureOut">
              <a:rPr lang="pl-PL" smtClean="0"/>
              <a:pPr/>
              <a:t>04.02.2021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1E847-CBB8-4F13-8B9C-0519818825B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br>
              <a:rPr lang="pl-PL" sz="6600" dirty="0"/>
            </a:br>
            <a:r>
              <a:rPr lang="pl-PL" sz="6600" dirty="0" err="1"/>
              <a:t>Legalization</a:t>
            </a:r>
            <a:r>
              <a:rPr lang="pl-PL" sz="6600" dirty="0"/>
              <a:t> of </a:t>
            </a:r>
            <a:br>
              <a:rPr lang="pl-PL" sz="6600" dirty="0"/>
            </a:br>
            <a:r>
              <a:rPr lang="pl-PL" sz="6600" dirty="0" err="1"/>
              <a:t>the</a:t>
            </a:r>
            <a:r>
              <a:rPr lang="pl-PL" sz="6600" dirty="0"/>
              <a:t> </a:t>
            </a:r>
            <a:r>
              <a:rPr lang="pl-PL" sz="6600" dirty="0" err="1"/>
              <a:t>student’s</a:t>
            </a:r>
            <a:r>
              <a:rPr lang="pl-PL" sz="6600" dirty="0"/>
              <a:t> </a:t>
            </a:r>
            <a:r>
              <a:rPr lang="pl-PL" sz="6600" dirty="0" err="1"/>
              <a:t>stay</a:t>
            </a:r>
            <a:r>
              <a:rPr lang="pl-PL" sz="6600" dirty="0"/>
              <a:t> </a:t>
            </a:r>
            <a:br>
              <a:rPr lang="pl-PL" sz="6600" dirty="0"/>
            </a:br>
            <a:r>
              <a:rPr lang="pl-PL" sz="6600" dirty="0" err="1"/>
              <a:t>in</a:t>
            </a:r>
            <a:r>
              <a:rPr lang="pl-PL" sz="6600" dirty="0"/>
              <a:t> </a:t>
            </a:r>
            <a:r>
              <a:rPr lang="en-US" sz="6600" dirty="0"/>
              <a:t>the territory of the </a:t>
            </a:r>
            <a:br>
              <a:rPr lang="pl-PL" sz="6600" dirty="0"/>
            </a:br>
            <a:r>
              <a:rPr lang="en-US" sz="6600" dirty="0"/>
              <a:t>Republic of Poland </a:t>
            </a:r>
            <a:endParaRPr lang="pl-PL" sz="6600" dirty="0"/>
          </a:p>
        </p:txBody>
      </p:sp>
      <p:sp>
        <p:nvSpPr>
          <p:cNvPr id="3" name="Podtytuł 2"/>
          <p:cNvSpPr>
            <a:spLocks noGrp="1"/>
          </p:cNvSpPr>
          <p:nvPr>
            <p:ph type="subTitle" idx="1"/>
          </p:nvPr>
        </p:nvSpPr>
        <p:spPr/>
        <p:txBody>
          <a:bodyPr/>
          <a:lstStyle/>
          <a:p>
            <a:endParaRPr 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0"/>
            <a:ext cx="8229600" cy="1143000"/>
          </a:xfrm>
        </p:spPr>
        <p:txBody>
          <a:bodyPr/>
          <a:lstStyle/>
          <a:p>
            <a:r>
              <a:rPr lang="pl-PL" dirty="0"/>
              <a:t>Financial </a:t>
            </a:r>
            <a:r>
              <a:rPr lang="pl-PL" dirty="0" err="1"/>
              <a:t>means</a:t>
            </a:r>
            <a:r>
              <a:rPr lang="pl-PL" dirty="0"/>
              <a:t> </a:t>
            </a:r>
            <a:r>
              <a:rPr lang="pl-PL" dirty="0" err="1"/>
              <a:t>are</a:t>
            </a:r>
            <a:r>
              <a:rPr lang="pl-PL" dirty="0"/>
              <a:t>:</a:t>
            </a:r>
          </a:p>
        </p:txBody>
      </p:sp>
      <p:sp>
        <p:nvSpPr>
          <p:cNvPr id="4" name="pole tekstowe 3"/>
          <p:cNvSpPr txBox="1"/>
          <p:nvPr/>
        </p:nvSpPr>
        <p:spPr>
          <a:xfrm>
            <a:off x="785786" y="1071546"/>
            <a:ext cx="8143932" cy="5786199"/>
          </a:xfrm>
          <a:prstGeom prst="rect">
            <a:avLst/>
          </a:prstGeom>
          <a:noFill/>
        </p:spPr>
        <p:txBody>
          <a:bodyPr wrap="square" rtlCol="0">
            <a:spAutoFit/>
          </a:bodyPr>
          <a:lstStyle/>
          <a:p>
            <a:pPr lvl="0"/>
            <a:r>
              <a:rPr lang="pl-PL" sz="3200" b="1" u="sng" dirty="0"/>
              <a:t>1) </a:t>
            </a:r>
            <a:r>
              <a:rPr lang="en-US" sz="3200" b="1" u="sng" dirty="0" err="1"/>
              <a:t>traveller's</a:t>
            </a:r>
            <a:r>
              <a:rPr lang="en-US" sz="3200" b="1" u="sng" dirty="0"/>
              <a:t> check,</a:t>
            </a:r>
            <a:endParaRPr lang="pl-PL" sz="3200" dirty="0"/>
          </a:p>
          <a:p>
            <a:pPr lvl="0"/>
            <a:r>
              <a:rPr lang="pl-PL" sz="3200" b="1" u="sng" dirty="0"/>
              <a:t>2) </a:t>
            </a:r>
            <a:r>
              <a:rPr lang="en-US" sz="3200" b="1" u="sng" dirty="0"/>
              <a:t>a certificate of the limit on the credit card issued by the bank that issued the credit card;</a:t>
            </a:r>
            <a:endParaRPr lang="pl-PL" sz="3200" dirty="0"/>
          </a:p>
          <a:p>
            <a:pPr lvl="0"/>
            <a:r>
              <a:rPr lang="pl-PL" sz="3200" b="1" u="sng" dirty="0"/>
              <a:t>3) </a:t>
            </a:r>
            <a:r>
              <a:rPr lang="en-US" sz="3200" b="1" u="sng" dirty="0"/>
              <a:t>certificate of having cash at the bank having registered office in the territory of the Republic of Poland;  </a:t>
            </a:r>
            <a:r>
              <a:rPr lang="en-US" sz="3200" b="1" u="sng" dirty="0">
                <a:sym typeface="Wingdings"/>
              </a:rPr>
              <a:t></a:t>
            </a:r>
            <a:r>
              <a:rPr lang="en-US" sz="3200" b="1" u="sng" dirty="0"/>
              <a:t> the most popular,</a:t>
            </a:r>
            <a:endParaRPr lang="pl-PL" sz="3200" dirty="0"/>
          </a:p>
          <a:p>
            <a:pPr lvl="0"/>
            <a:r>
              <a:rPr lang="pl-PL" sz="3200" b="1" u="sng" dirty="0"/>
              <a:t>4) </a:t>
            </a:r>
            <a:r>
              <a:rPr lang="en-US" sz="3200" b="1" u="sng" dirty="0"/>
              <a:t>document that confirms the granting of </a:t>
            </a:r>
            <a:endParaRPr lang="pl-PL" sz="3200" b="1" u="sng" dirty="0"/>
          </a:p>
          <a:p>
            <a:pPr lvl="0"/>
            <a:r>
              <a:rPr lang="en-US" sz="3200" b="1" u="sng" dirty="0"/>
              <a:t>a national or foreign scholarship;</a:t>
            </a:r>
            <a:endParaRPr lang="pl-PL" sz="3200" dirty="0"/>
          </a:p>
          <a:p>
            <a:pPr lvl="0"/>
            <a:r>
              <a:rPr lang="pl-PL" sz="3200" b="1" u="sng" dirty="0"/>
              <a:t>5) </a:t>
            </a:r>
            <a:r>
              <a:rPr lang="en-US" sz="3200" b="1" u="sng" dirty="0">
                <a:solidFill>
                  <a:srgbClr val="FF0000"/>
                </a:solidFill>
              </a:rPr>
              <a:t>ONLY </a:t>
            </a:r>
            <a:r>
              <a:rPr lang="en-US" sz="3200" b="1" u="sng" dirty="0"/>
              <a:t>if you apply </a:t>
            </a:r>
            <a:r>
              <a:rPr lang="en-US" sz="3200" b="1" u="sng" dirty="0" err="1"/>
              <a:t>second,third</a:t>
            </a:r>
            <a:r>
              <a:rPr lang="pl-PL" sz="3200" b="1" u="sng" dirty="0"/>
              <a:t>, </a:t>
            </a:r>
            <a:r>
              <a:rPr lang="en-US" sz="3200" b="1" u="sng" dirty="0"/>
              <a:t>etc. time -&gt;certificate of employment and amount of earnings</a:t>
            </a:r>
            <a:endParaRPr lang="pl-PL" sz="3200" dirty="0"/>
          </a:p>
          <a:p>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80" name="Picture 4" descr="Znalezione obrazy dla zapytania worek z pieniÄdzmi"/>
          <p:cNvPicPr>
            <a:picLocks noChangeAspect="1" noChangeArrowheads="1"/>
          </p:cNvPicPr>
          <p:nvPr/>
        </p:nvPicPr>
        <p:blipFill>
          <a:blip r:embed="rId2"/>
          <a:srcRect/>
          <a:stretch>
            <a:fillRect/>
          </a:stretch>
        </p:blipFill>
        <p:spPr bwMode="auto">
          <a:xfrm>
            <a:off x="3571868" y="857232"/>
            <a:ext cx="2844789" cy="2844790"/>
          </a:xfrm>
          <a:prstGeom prst="rect">
            <a:avLst/>
          </a:prstGeom>
          <a:noFill/>
        </p:spPr>
      </p:pic>
      <p:sp>
        <p:nvSpPr>
          <p:cNvPr id="4" name="pole tekstowe 3"/>
          <p:cNvSpPr txBox="1"/>
          <p:nvPr/>
        </p:nvSpPr>
        <p:spPr>
          <a:xfrm>
            <a:off x="642910" y="1214422"/>
            <a:ext cx="2571768" cy="3046988"/>
          </a:xfrm>
          <a:prstGeom prst="rect">
            <a:avLst/>
          </a:prstGeom>
          <a:noFill/>
        </p:spPr>
        <p:txBody>
          <a:bodyPr wrap="square" rtlCol="0">
            <a:spAutoFit/>
          </a:bodyPr>
          <a:lstStyle/>
          <a:p>
            <a:r>
              <a:rPr lang="pl-PL" sz="4800" dirty="0"/>
              <a:t>702 PLN / </a:t>
            </a:r>
            <a:r>
              <a:rPr lang="pl-PL" sz="4800" dirty="0" err="1"/>
              <a:t>month</a:t>
            </a:r>
            <a:endParaRPr lang="pl-PL" sz="4800" dirty="0"/>
          </a:p>
          <a:p>
            <a:r>
              <a:rPr lang="pl-PL" sz="4800" dirty="0"/>
              <a:t>and…</a:t>
            </a:r>
          </a:p>
          <a:p>
            <a:endParaRPr lang="pl-PL" sz="4800" dirty="0"/>
          </a:p>
        </p:txBody>
      </p:sp>
      <p:sp>
        <p:nvSpPr>
          <p:cNvPr id="5" name="pole tekstowe 4"/>
          <p:cNvSpPr txBox="1"/>
          <p:nvPr/>
        </p:nvSpPr>
        <p:spPr>
          <a:xfrm>
            <a:off x="571472" y="4000504"/>
            <a:ext cx="7929618" cy="2308324"/>
          </a:xfrm>
          <a:prstGeom prst="rect">
            <a:avLst/>
          </a:prstGeom>
          <a:noFill/>
        </p:spPr>
        <p:txBody>
          <a:bodyPr wrap="square" rtlCol="0">
            <a:spAutoFit/>
          </a:bodyPr>
          <a:lstStyle/>
          <a:p>
            <a:r>
              <a:rPr lang="en-US" sz="4800" dirty="0"/>
              <a:t>money to cost the return ticket to the country you come from or the ticket </a:t>
            </a:r>
            <a:endParaRPr lang="pl-PL" sz="4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1285860"/>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pl-PL" sz="3200" b="0" i="0" u="none" strike="noStrike" cap="none" normalizeH="0" baseline="0" dirty="0">
                <a:ln>
                  <a:noFill/>
                </a:ln>
                <a:solidFill>
                  <a:schemeClr val="tx1"/>
                </a:solidFill>
                <a:effectLst/>
                <a:ea typeface="Calibri" pitchFamily="34" charset="0"/>
                <a:cs typeface="Times New Roman" pitchFamily="18" charset="0"/>
              </a:rPr>
              <a:t> </a:t>
            </a:r>
            <a:r>
              <a:rPr kumimoji="0" lang="en-US" sz="3200" b="0" i="0" u="none" strike="noStrike" cap="none" normalizeH="0" baseline="0" dirty="0">
                <a:ln>
                  <a:noFill/>
                </a:ln>
                <a:solidFill>
                  <a:schemeClr val="tx1"/>
                </a:solidFill>
                <a:effectLst/>
                <a:ea typeface="Calibri" pitchFamily="34" charset="0"/>
                <a:cs typeface="Times New Roman" pitchFamily="18" charset="0"/>
              </a:rPr>
              <a:t>20</a:t>
            </a:r>
            <a:r>
              <a:rPr kumimoji="0" lang="pl-PL" sz="3200" b="0" i="0" u="none" strike="noStrike" cap="none" normalizeH="0" baseline="0" dirty="0">
                <a:ln>
                  <a:noFill/>
                </a:ln>
                <a:solidFill>
                  <a:schemeClr val="tx1"/>
                </a:solidFill>
                <a:effectLst/>
                <a:ea typeface="Calibri" pitchFamily="34" charset="0"/>
                <a:cs typeface="Times New Roman" pitchFamily="18" charset="0"/>
              </a:rPr>
              <a:t>0</a:t>
            </a:r>
            <a:r>
              <a:rPr kumimoji="0" lang="pl-PL" sz="3200" b="0" i="0" u="none" strike="noStrike" cap="none" normalizeH="0" dirty="0">
                <a:ln>
                  <a:noFill/>
                </a:ln>
                <a:solidFill>
                  <a:schemeClr val="tx1"/>
                </a:solidFill>
                <a:effectLst/>
                <a:ea typeface="Calibri" pitchFamily="34" charset="0"/>
                <a:cs typeface="Times New Roman" pitchFamily="18" charset="0"/>
              </a:rPr>
              <a:t> PLN</a:t>
            </a:r>
            <a:r>
              <a:rPr kumimoji="0" lang="en-US" sz="3200" b="0" i="0" u="none" strike="noStrike" cap="none" normalizeH="0" baseline="0" dirty="0">
                <a:ln>
                  <a:noFill/>
                </a:ln>
                <a:solidFill>
                  <a:schemeClr val="tx1"/>
                </a:solidFill>
                <a:effectLst/>
                <a:ea typeface="Calibri" pitchFamily="34" charset="0"/>
                <a:cs typeface="Times New Roman" pitchFamily="18" charset="0"/>
              </a:rPr>
              <a:t> if you c</a:t>
            </a:r>
            <a:r>
              <a:rPr kumimoji="0" lang="pl-PL" sz="3200" b="0" i="0" u="none" strike="noStrike" cap="none" normalizeH="0" baseline="0" dirty="0">
                <a:ln>
                  <a:noFill/>
                </a:ln>
                <a:solidFill>
                  <a:schemeClr val="tx1"/>
                </a:solidFill>
                <a:effectLst/>
                <a:ea typeface="Calibri" pitchFamily="34" charset="0"/>
                <a:cs typeface="Times New Roman" pitchFamily="18" charset="0"/>
              </a:rPr>
              <a:t>a</a:t>
            </a:r>
            <a:r>
              <a:rPr kumimoji="0" lang="en-US" sz="3200" b="0" i="0" u="none" strike="noStrike" cap="none" normalizeH="0" baseline="0" dirty="0">
                <a:ln>
                  <a:noFill/>
                </a:ln>
                <a:solidFill>
                  <a:schemeClr val="tx1"/>
                </a:solidFill>
                <a:effectLst/>
                <a:ea typeface="Calibri" pitchFamily="34" charset="0"/>
                <a:cs typeface="Times New Roman" pitchFamily="18" charset="0"/>
              </a:rPr>
              <a:t>me from the </a:t>
            </a:r>
            <a:r>
              <a:rPr kumimoji="0" lang="en-US" sz="3200" b="0" i="0" u="none" strike="noStrike" cap="none" normalizeH="0" baseline="0" dirty="0" err="1">
                <a:ln>
                  <a:noFill/>
                </a:ln>
                <a:solidFill>
                  <a:schemeClr val="tx1"/>
                </a:solidFill>
                <a:effectLst/>
                <a:ea typeface="Calibri" pitchFamily="34" charset="0"/>
                <a:cs typeface="Times New Roman" pitchFamily="18" charset="0"/>
              </a:rPr>
              <a:t>neighbouring</a:t>
            </a:r>
            <a:r>
              <a:rPr kumimoji="0" lang="en-US" sz="3200" b="0" i="0" u="none" strike="noStrike" cap="none" normalizeH="0" baseline="0" dirty="0">
                <a:ln>
                  <a:noFill/>
                </a:ln>
                <a:solidFill>
                  <a:schemeClr val="tx1"/>
                </a:solidFill>
                <a:effectLst/>
                <a:ea typeface="Calibri" pitchFamily="34" charset="0"/>
                <a:cs typeface="Times New Roman" pitchFamily="18" charset="0"/>
              </a:rPr>
              <a:t> countries of Poland</a:t>
            </a:r>
            <a:endParaRPr lang="pl-PL" sz="3200" dirty="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lang="pl-PL" sz="3200" dirty="0">
                <a:cs typeface="Times New Roman" pitchFamily="18" charset="0"/>
              </a:rPr>
              <a:t> </a:t>
            </a:r>
            <a:r>
              <a:rPr lang="en-US" sz="3200" dirty="0">
                <a:cs typeface="Arial" pitchFamily="34" charset="0"/>
              </a:rPr>
              <a:t>500 </a:t>
            </a:r>
            <a:r>
              <a:rPr lang="pl-PL" sz="3200" dirty="0">
                <a:cs typeface="Arial" pitchFamily="34" charset="0"/>
              </a:rPr>
              <a:t>PLN </a:t>
            </a:r>
            <a:r>
              <a:rPr lang="en-US" sz="3200" dirty="0">
                <a:cs typeface="Arial" pitchFamily="34" charset="0"/>
              </a:rPr>
              <a:t>if </a:t>
            </a:r>
            <a:r>
              <a:rPr lang="pl-PL" sz="3200" dirty="0" err="1">
                <a:cs typeface="Arial" pitchFamily="34" charset="0"/>
              </a:rPr>
              <a:t>you</a:t>
            </a:r>
            <a:r>
              <a:rPr lang="en-US" sz="3200" dirty="0">
                <a:cs typeface="Arial" pitchFamily="34" charset="0"/>
              </a:rPr>
              <a:t> came from a Member State of the European Union not neighboring with the Republic of Poland</a:t>
            </a:r>
            <a:r>
              <a:rPr lang="pl-PL" sz="3200" dirty="0">
                <a:cs typeface="Arial" pitchFamily="34" charset="0"/>
              </a:rPr>
              <a:t> </a:t>
            </a:r>
            <a:r>
              <a:rPr lang="en-US" sz="3200" dirty="0">
                <a:cs typeface="Arial" pitchFamily="34" charset="0"/>
              </a:rPr>
              <a:t>or from a Member State of the European Free Trade Agreement (EFTA) - parties to the European Agreement</a:t>
            </a:r>
            <a:r>
              <a:rPr lang="pl-PL" sz="3200" dirty="0">
                <a:cs typeface="Arial" pitchFamily="34" charset="0"/>
              </a:rPr>
              <a:t> </a:t>
            </a:r>
            <a:r>
              <a:rPr lang="en-US" sz="3200" dirty="0">
                <a:cs typeface="Arial" pitchFamily="34" charset="0"/>
              </a:rPr>
              <a:t>Economic Area or from the Swiss Confederation</a:t>
            </a:r>
            <a:endParaRPr lang="pl-PL" sz="3200" dirty="0">
              <a:cs typeface="Arial" pitchFamily="34" charset="0"/>
            </a:endParaRPr>
          </a:p>
          <a:p>
            <a:pPr lvl="0" fontAlgn="base">
              <a:spcBef>
                <a:spcPct val="0"/>
              </a:spcBef>
              <a:spcAft>
                <a:spcPct val="0"/>
              </a:spcAft>
              <a:buFont typeface="Arial" pitchFamily="34" charset="0"/>
              <a:buChar char="•"/>
            </a:pPr>
            <a:r>
              <a:rPr lang="pl-PL" sz="3200" dirty="0"/>
              <a:t>2 500 PLN, </a:t>
            </a:r>
            <a:r>
              <a:rPr lang="pl-PL" sz="3200" dirty="0" err="1"/>
              <a:t>if</a:t>
            </a:r>
            <a:r>
              <a:rPr lang="pl-PL" sz="3200" dirty="0"/>
              <a:t> </a:t>
            </a:r>
            <a:r>
              <a:rPr lang="pl-PL" sz="3200" dirty="0" err="1"/>
              <a:t>you</a:t>
            </a:r>
            <a:r>
              <a:rPr lang="pl-PL" sz="3200" dirty="0"/>
              <a:t> </a:t>
            </a:r>
            <a:r>
              <a:rPr lang="pl-PL" sz="3200" dirty="0" err="1"/>
              <a:t>came</a:t>
            </a:r>
            <a:r>
              <a:rPr lang="pl-PL" sz="3200" dirty="0"/>
              <a:t> from </a:t>
            </a:r>
            <a:r>
              <a:rPr lang="pl-PL" sz="3200" dirty="0" err="1"/>
              <a:t>county</a:t>
            </a:r>
            <a:r>
              <a:rPr lang="pl-PL" sz="3200" dirty="0"/>
              <a:t> </a:t>
            </a:r>
            <a:r>
              <a:rPr lang="pl-PL" sz="3200" dirty="0" err="1"/>
              <a:t>other</a:t>
            </a:r>
            <a:r>
              <a:rPr lang="pl-PL" sz="3200" dirty="0"/>
              <a:t> </a:t>
            </a:r>
            <a:r>
              <a:rPr lang="pl-PL" sz="3200" dirty="0" err="1"/>
              <a:t>than</a:t>
            </a:r>
            <a:r>
              <a:rPr lang="pl-PL" sz="3200" dirty="0"/>
              <a:t> </a:t>
            </a:r>
            <a:r>
              <a:rPr lang="pl-PL" sz="3200" dirty="0" err="1"/>
              <a:t>those</a:t>
            </a:r>
            <a:r>
              <a:rPr lang="pl-PL" sz="3200" dirty="0"/>
              <a:t> </a:t>
            </a:r>
            <a:r>
              <a:rPr lang="pl-PL" sz="3200" dirty="0" err="1"/>
              <a:t>specifed</a:t>
            </a:r>
            <a:r>
              <a:rPr lang="pl-PL" sz="3200" dirty="0"/>
              <a:t> </a:t>
            </a:r>
            <a:r>
              <a:rPr lang="pl-PL" sz="3200" dirty="0" err="1"/>
              <a:t>above</a:t>
            </a:r>
            <a:endParaRPr kumimoji="0" lang="en-US" sz="3200" b="0" i="0" u="none" strike="noStrike" cap="none" normalizeH="0" baseline="0" dirty="0">
              <a:ln>
                <a:noFill/>
              </a:ln>
              <a:solidFill>
                <a:schemeClr val="tx1"/>
              </a:solidFill>
              <a:effectLst/>
              <a:cs typeface="Arial" pitchFamily="34" charset="0"/>
            </a:endParaRPr>
          </a:p>
        </p:txBody>
      </p:sp>
      <p:sp>
        <p:nvSpPr>
          <p:cNvPr id="3" name="pole tekstowe 2"/>
          <p:cNvSpPr txBox="1"/>
          <p:nvPr/>
        </p:nvSpPr>
        <p:spPr>
          <a:xfrm>
            <a:off x="714348" y="428604"/>
            <a:ext cx="8215370" cy="769441"/>
          </a:xfrm>
          <a:prstGeom prst="rect">
            <a:avLst/>
          </a:prstGeom>
          <a:noFill/>
        </p:spPr>
        <p:txBody>
          <a:bodyPr wrap="square" rtlCol="0">
            <a:spAutoFit/>
          </a:bodyPr>
          <a:lstStyle/>
          <a:p>
            <a:pPr algn="ctr"/>
            <a:r>
              <a:rPr lang="pl-PL" sz="4400" b="1" dirty="0" err="1"/>
              <a:t>Cost</a:t>
            </a:r>
            <a:r>
              <a:rPr lang="pl-PL" sz="4400" b="1" dirty="0"/>
              <a:t> of </a:t>
            </a:r>
            <a:r>
              <a:rPr lang="pl-PL" sz="4400" b="1" dirty="0" err="1"/>
              <a:t>the</a:t>
            </a:r>
            <a:r>
              <a:rPr lang="pl-PL" sz="4400" b="1" dirty="0"/>
              <a:t> return </a:t>
            </a:r>
            <a:r>
              <a:rPr lang="pl-PL" sz="4400" b="1" dirty="0" err="1"/>
              <a:t>ticket</a:t>
            </a:r>
            <a:r>
              <a:rPr lang="pl-PL" sz="4400" b="1"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pl-PL" dirty="0"/>
            </a:br>
            <a:r>
              <a:rPr lang="pl-PL" dirty="0"/>
              <a:t>A</a:t>
            </a:r>
            <a:r>
              <a:rPr lang="en-US" dirty="0"/>
              <a:t> foreigner shall be refused the permit if the foreigner:</a:t>
            </a:r>
            <a:br>
              <a:rPr lang="pl-PL" dirty="0"/>
            </a:br>
            <a:endParaRPr lang="pl-PL" dirty="0"/>
          </a:p>
        </p:txBody>
      </p:sp>
      <p:sp>
        <p:nvSpPr>
          <p:cNvPr id="3" name="pole tekstowe 2"/>
          <p:cNvSpPr txBox="1"/>
          <p:nvPr/>
        </p:nvSpPr>
        <p:spPr>
          <a:xfrm>
            <a:off x="357158" y="1857364"/>
            <a:ext cx="8429684" cy="4524315"/>
          </a:xfrm>
          <a:prstGeom prst="rect">
            <a:avLst/>
          </a:prstGeom>
          <a:noFill/>
        </p:spPr>
        <p:txBody>
          <a:bodyPr wrap="square" rtlCol="0">
            <a:spAutoFit/>
          </a:bodyPr>
          <a:lstStyle/>
          <a:p>
            <a:r>
              <a:rPr lang="pl-PL" b="1" dirty="0"/>
              <a:t>1. </a:t>
            </a:r>
            <a:r>
              <a:rPr lang="en-US" b="1" dirty="0"/>
              <a:t>he/she does not meet the requirements for being granted a temporary residence permit due to the declared purpose of the stay or the grounds for applying for such a permit do not justify his/her stay in the territory of the Republic of Poland for a period longer than 3 months, or </a:t>
            </a:r>
          </a:p>
          <a:p>
            <a:r>
              <a:rPr lang="en-US" dirty="0"/>
              <a:t>(2) his/her data has been entered in the register of foreigners whose stay in the territory of the Republic of Poland is undesirable, or </a:t>
            </a:r>
          </a:p>
          <a:p>
            <a:r>
              <a:rPr lang="en-US" dirty="0"/>
              <a:t>(3) his/her data is entered in the </a:t>
            </a:r>
            <a:r>
              <a:rPr lang="en-US" dirty="0" err="1"/>
              <a:t>Schengen</a:t>
            </a:r>
            <a:r>
              <a:rPr lang="en-US" dirty="0"/>
              <a:t> Information System for the purposes of refusing entry, or </a:t>
            </a:r>
            <a:endParaRPr lang="pl-PL" dirty="0"/>
          </a:p>
          <a:p>
            <a:r>
              <a:rPr lang="en-US" dirty="0"/>
              <a:t>(4) it is justified by national security or </a:t>
            </a:r>
            <a:r>
              <a:rPr lang="en-US" dirty="0" err="1"/>
              <a:t>defence</a:t>
            </a:r>
            <a:r>
              <a:rPr lang="en-US" dirty="0"/>
              <a:t>, or by the protection of public safety and order, or </a:t>
            </a:r>
          </a:p>
          <a:p>
            <a:r>
              <a:rPr lang="en-US" dirty="0"/>
              <a:t>(5) in the course of the proceedings on granting him/her a temporary residence permit, the foreigner: </a:t>
            </a:r>
          </a:p>
          <a:p>
            <a:r>
              <a:rPr lang="en-US" dirty="0"/>
              <a:t>(a) filed an application containing false personal data or false information or attached documents containing such data or information to the application, or </a:t>
            </a:r>
          </a:p>
          <a:p>
            <a:r>
              <a:rPr lang="en-US" dirty="0"/>
              <a:t>(b) testified untruthfully or concealed the truth, or forged or modified a document in order to use it as an authentic one, or used such a document as an authentic one, or</a:t>
            </a:r>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pl-PL" dirty="0"/>
            </a:br>
            <a:r>
              <a:rPr lang="pl-PL" dirty="0"/>
              <a:t>A</a:t>
            </a:r>
            <a:r>
              <a:rPr lang="en-US" dirty="0"/>
              <a:t> foreigner shall be refused the permit if the foreigner:</a:t>
            </a:r>
            <a:br>
              <a:rPr lang="pl-PL" dirty="0"/>
            </a:br>
            <a:endParaRPr lang="pl-PL" dirty="0"/>
          </a:p>
        </p:txBody>
      </p:sp>
      <p:sp>
        <p:nvSpPr>
          <p:cNvPr id="3" name="pole tekstowe 2"/>
          <p:cNvSpPr txBox="1"/>
          <p:nvPr/>
        </p:nvSpPr>
        <p:spPr>
          <a:xfrm>
            <a:off x="571472" y="2071678"/>
            <a:ext cx="8215370" cy="3416320"/>
          </a:xfrm>
          <a:prstGeom prst="rect">
            <a:avLst/>
          </a:prstGeom>
          <a:noFill/>
        </p:spPr>
        <p:txBody>
          <a:bodyPr wrap="square" rtlCol="0">
            <a:spAutoFit/>
          </a:bodyPr>
          <a:lstStyle/>
          <a:p>
            <a:r>
              <a:rPr lang="pl-PL" dirty="0"/>
              <a:t>(8) </a:t>
            </a:r>
            <a:r>
              <a:rPr lang="en-US" dirty="0"/>
              <a:t>is subject to the treatment obligation pursuant to Article 40(1) of the Act of 5 December 2008 on the prevention and control of infections and infectious diseases in humans but does not express consent for such treatment, or </a:t>
            </a:r>
          </a:p>
          <a:p>
            <a:r>
              <a:rPr lang="en-US" b="1" dirty="0"/>
              <a:t>(9) has filed the application during an illegal stay in the territory of the Republic of Poland or is staying in this territory illegally</a:t>
            </a:r>
            <a:endParaRPr lang="pl-PL" b="1" dirty="0"/>
          </a:p>
          <a:p>
            <a:r>
              <a:rPr lang="pl-PL" dirty="0"/>
              <a:t>(*) as </a:t>
            </a:r>
            <a:r>
              <a:rPr lang="pl-PL" dirty="0" err="1"/>
              <a:t>the</a:t>
            </a:r>
            <a:r>
              <a:rPr lang="pl-PL" dirty="0"/>
              <a:t> long-term </a:t>
            </a:r>
            <a:r>
              <a:rPr lang="pl-PL" dirty="0" err="1"/>
              <a:t>resident</a:t>
            </a:r>
            <a:r>
              <a:rPr lang="pl-PL" dirty="0"/>
              <a:t> </a:t>
            </a:r>
            <a:r>
              <a:rPr lang="pl-PL" dirty="0" err="1"/>
              <a:t>from</a:t>
            </a:r>
            <a:r>
              <a:rPr lang="pl-PL" dirty="0"/>
              <a:t> one of </a:t>
            </a:r>
            <a:r>
              <a:rPr lang="pl-PL" dirty="0" err="1"/>
              <a:t>EU’s</a:t>
            </a:r>
            <a:r>
              <a:rPr lang="pl-PL" dirty="0"/>
              <a:t> country </a:t>
            </a:r>
            <a:r>
              <a:rPr lang="pl-PL" dirty="0" err="1"/>
              <a:t>holds</a:t>
            </a:r>
            <a:r>
              <a:rPr lang="pl-PL" dirty="0"/>
              <a:t> a </a:t>
            </a:r>
            <a:r>
              <a:rPr lang="pl-PL" dirty="0" err="1"/>
              <a:t>temporary</a:t>
            </a:r>
            <a:r>
              <a:rPr lang="pl-PL" dirty="0"/>
              <a:t> </a:t>
            </a:r>
            <a:r>
              <a:rPr lang="pl-PL" dirty="0" err="1"/>
              <a:t>residence</a:t>
            </a:r>
            <a:r>
              <a:rPr lang="pl-PL" dirty="0"/>
              <a:t> </a:t>
            </a:r>
            <a:r>
              <a:rPr lang="pl-PL" dirty="0" err="1"/>
              <a:t>permit</a:t>
            </a:r>
            <a:r>
              <a:rPr lang="pl-PL" dirty="0"/>
              <a:t> </a:t>
            </a:r>
            <a:r>
              <a:rPr lang="pl-PL" dirty="0" err="1"/>
              <a:t>in</a:t>
            </a:r>
            <a:r>
              <a:rPr lang="pl-PL" dirty="0"/>
              <a:t> Poland for </a:t>
            </a:r>
            <a:r>
              <a:rPr lang="pl-PL" dirty="0" err="1"/>
              <a:t>the</a:t>
            </a:r>
            <a:r>
              <a:rPr lang="pl-PL" dirty="0"/>
              <a:t> </a:t>
            </a:r>
            <a:r>
              <a:rPr lang="pl-PL" dirty="0" err="1"/>
              <a:t>purposes</a:t>
            </a:r>
            <a:r>
              <a:rPr lang="pl-PL" dirty="0"/>
              <a:t> of </a:t>
            </a:r>
            <a:r>
              <a:rPr lang="pl-PL" dirty="0" err="1"/>
              <a:t>undertaking</a:t>
            </a:r>
            <a:r>
              <a:rPr lang="pl-PL" dirty="0"/>
              <a:t> </a:t>
            </a:r>
            <a:r>
              <a:rPr lang="pl-PL" dirty="0" err="1"/>
              <a:t>or</a:t>
            </a:r>
            <a:r>
              <a:rPr lang="pl-PL" dirty="0"/>
              <a:t> </a:t>
            </a:r>
            <a:r>
              <a:rPr lang="pl-PL" dirty="0" err="1"/>
              <a:t>continuing</a:t>
            </a:r>
            <a:r>
              <a:rPr lang="pl-PL" dirty="0"/>
              <a:t> </a:t>
            </a:r>
            <a:r>
              <a:rPr lang="pl-PL" dirty="0" err="1"/>
              <a:t>studies</a:t>
            </a:r>
            <a:r>
              <a:rPr lang="pl-PL" dirty="0"/>
              <a:t> </a:t>
            </a:r>
            <a:r>
              <a:rPr lang="pl-PL" dirty="0" err="1"/>
              <a:t>or</a:t>
            </a:r>
            <a:r>
              <a:rPr lang="pl-PL" dirty="0"/>
              <a:t> </a:t>
            </a:r>
            <a:r>
              <a:rPr lang="pl-PL" dirty="0" err="1"/>
              <a:t>vocational</a:t>
            </a:r>
            <a:r>
              <a:rPr lang="pl-PL" dirty="0"/>
              <a:t> </a:t>
            </a:r>
            <a:r>
              <a:rPr lang="pl-PL" dirty="0" err="1"/>
              <a:t>training</a:t>
            </a:r>
            <a:endParaRPr lang="pl-PL" dirty="0"/>
          </a:p>
          <a:p>
            <a:r>
              <a:rPr lang="pl-PL" b="1" dirty="0"/>
              <a:t>(*)</a:t>
            </a:r>
            <a:r>
              <a:rPr lang="pl-PL" b="1" dirty="0" err="1"/>
              <a:t>performs</a:t>
            </a:r>
            <a:r>
              <a:rPr lang="pl-PL" b="1" dirty="0"/>
              <a:t> </a:t>
            </a:r>
            <a:r>
              <a:rPr lang="pl-PL" b="1" dirty="0" err="1"/>
              <a:t>work</a:t>
            </a:r>
            <a:r>
              <a:rPr lang="pl-PL" b="1" dirty="0"/>
              <a:t> </a:t>
            </a:r>
            <a:r>
              <a:rPr lang="pl-PL" b="1" dirty="0" err="1"/>
              <a:t>or</a:t>
            </a:r>
            <a:r>
              <a:rPr lang="pl-PL" b="1" dirty="0"/>
              <a:t> </a:t>
            </a:r>
            <a:r>
              <a:rPr lang="pl-PL" b="1" dirty="0" err="1"/>
              <a:t>conducts</a:t>
            </a:r>
            <a:r>
              <a:rPr lang="pl-PL" b="1" dirty="0"/>
              <a:t> business </a:t>
            </a:r>
            <a:r>
              <a:rPr lang="pl-PL" b="1" dirty="0" err="1"/>
              <a:t>activity</a:t>
            </a:r>
            <a:r>
              <a:rPr lang="pl-PL" b="1" dirty="0"/>
              <a:t> </a:t>
            </a:r>
            <a:r>
              <a:rPr lang="pl-PL" b="1" dirty="0" err="1"/>
              <a:t>in</a:t>
            </a:r>
            <a:r>
              <a:rPr lang="pl-PL" b="1" dirty="0"/>
              <a:t> </a:t>
            </a:r>
            <a:r>
              <a:rPr lang="pl-PL" b="1" dirty="0" err="1"/>
              <a:t>the</a:t>
            </a:r>
            <a:r>
              <a:rPr lang="pl-PL" b="1" dirty="0"/>
              <a:t> </a:t>
            </a:r>
            <a:r>
              <a:rPr lang="pl-PL" b="1" dirty="0" err="1"/>
              <a:t>territory</a:t>
            </a:r>
            <a:r>
              <a:rPr lang="pl-PL" b="1" dirty="0"/>
              <a:t> of </a:t>
            </a:r>
            <a:r>
              <a:rPr lang="pl-PL" b="1" dirty="0" err="1"/>
              <a:t>the</a:t>
            </a:r>
            <a:r>
              <a:rPr lang="pl-PL" b="1" dirty="0"/>
              <a:t> Republic of Poland, </a:t>
            </a:r>
            <a:r>
              <a:rPr lang="pl-PL" b="1" dirty="0" err="1"/>
              <a:t>unless</a:t>
            </a:r>
            <a:r>
              <a:rPr lang="pl-PL" b="1" dirty="0"/>
              <a:t> </a:t>
            </a:r>
            <a:r>
              <a:rPr lang="pl-PL" b="1" dirty="0" err="1"/>
              <a:t>he</a:t>
            </a:r>
            <a:r>
              <a:rPr lang="pl-PL" b="1" dirty="0"/>
              <a:t>/</a:t>
            </a:r>
            <a:r>
              <a:rPr lang="pl-PL" b="1" dirty="0" err="1"/>
              <a:t>she</a:t>
            </a:r>
            <a:r>
              <a:rPr lang="pl-PL" b="1" dirty="0"/>
              <a:t> </a:t>
            </a:r>
            <a:r>
              <a:rPr lang="pl-PL" b="1" dirty="0" err="1"/>
              <a:t>is</a:t>
            </a:r>
            <a:r>
              <a:rPr lang="pl-PL" b="1" dirty="0"/>
              <a:t> </a:t>
            </a:r>
            <a:r>
              <a:rPr lang="pl-PL" b="1" dirty="0" err="1"/>
              <a:t>applying</a:t>
            </a:r>
            <a:r>
              <a:rPr lang="pl-PL" b="1" dirty="0"/>
              <a:t> for a </a:t>
            </a:r>
            <a:r>
              <a:rPr lang="pl-PL" b="1" dirty="0" err="1"/>
              <a:t>further</a:t>
            </a:r>
            <a:r>
              <a:rPr lang="pl-PL" b="1" dirty="0"/>
              <a:t> </a:t>
            </a:r>
            <a:r>
              <a:rPr lang="pl-PL" b="1" dirty="0" err="1"/>
              <a:t>permit</a:t>
            </a:r>
            <a:endParaRPr lang="pl-PL" dirty="0"/>
          </a:p>
          <a:p>
            <a:endParaRPr lang="pl-PL" dirty="0"/>
          </a:p>
          <a:p>
            <a:endParaRPr lang="pl-PL"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a:t>How</a:t>
            </a:r>
            <a:r>
              <a:rPr lang="pl-PL" b="1" dirty="0"/>
              <a:t> long? </a:t>
            </a:r>
          </a:p>
        </p:txBody>
      </p:sp>
      <p:sp>
        <p:nvSpPr>
          <p:cNvPr id="3" name="Symbol zastępczy zawartości 2"/>
          <p:cNvSpPr>
            <a:spLocks noGrp="1"/>
          </p:cNvSpPr>
          <p:nvPr>
            <p:ph idx="1"/>
          </p:nvPr>
        </p:nvSpPr>
        <p:spPr>
          <a:xfrm>
            <a:off x="457200" y="1428736"/>
            <a:ext cx="8229600" cy="4697427"/>
          </a:xfrm>
        </p:spPr>
        <p:txBody>
          <a:bodyPr>
            <a:noAutofit/>
          </a:bodyPr>
          <a:lstStyle/>
          <a:p>
            <a:r>
              <a:rPr lang="en-US" sz="2500" dirty="0"/>
              <a:t>The first permit shall be granted for a period of 15 months</a:t>
            </a:r>
            <a:endParaRPr lang="pl-PL" sz="2500" dirty="0"/>
          </a:p>
          <a:p>
            <a:r>
              <a:rPr lang="en-US" sz="2500" dirty="0"/>
              <a:t>Where the reason for applying for the permit justifies the foreigner’s stay in the territory of the Republic of Poland for a period shorter than 1 year, the first permit shall be granted for the period of the duration of the academic year </a:t>
            </a:r>
            <a:br>
              <a:rPr lang="pl-PL" sz="2500" dirty="0"/>
            </a:br>
            <a:r>
              <a:rPr lang="en-US" sz="2500" dirty="0"/>
              <a:t>or studies, extended by 3 months.</a:t>
            </a:r>
            <a:endParaRPr lang="pl-PL" sz="2500" dirty="0"/>
          </a:p>
          <a:p>
            <a:r>
              <a:rPr lang="pl-PL" sz="2500" dirty="0" err="1"/>
              <a:t>The</a:t>
            </a:r>
            <a:r>
              <a:rPr lang="pl-PL" sz="2500" dirty="0"/>
              <a:t> </a:t>
            </a:r>
            <a:r>
              <a:rPr lang="pl-PL" sz="2500" dirty="0" err="1"/>
              <a:t>next</a:t>
            </a:r>
            <a:r>
              <a:rPr lang="pl-PL" sz="2500" dirty="0"/>
              <a:t> </a:t>
            </a:r>
            <a:r>
              <a:rPr lang="pl-PL" sz="2500" dirty="0" err="1"/>
              <a:t>permit</a:t>
            </a:r>
            <a:r>
              <a:rPr lang="pl-PL" sz="2500" dirty="0"/>
              <a:t> </a:t>
            </a:r>
            <a:r>
              <a:rPr lang="pl-PL" sz="2500" dirty="0" err="1"/>
              <a:t>shall</a:t>
            </a:r>
            <a:r>
              <a:rPr lang="pl-PL" sz="2500" dirty="0"/>
              <a:t> be </a:t>
            </a:r>
            <a:r>
              <a:rPr lang="pl-PL" sz="2500" dirty="0" err="1"/>
              <a:t>granted</a:t>
            </a:r>
            <a:r>
              <a:rPr lang="pl-PL" sz="2500" dirty="0"/>
              <a:t> for </a:t>
            </a:r>
            <a:r>
              <a:rPr lang="pl-PL" sz="2500" dirty="0" err="1"/>
              <a:t>the</a:t>
            </a:r>
            <a:r>
              <a:rPr lang="pl-PL" sz="2500" dirty="0"/>
              <a:t> period of </a:t>
            </a:r>
            <a:r>
              <a:rPr lang="pl-PL" sz="2500" dirty="0" err="1"/>
              <a:t>duration</a:t>
            </a:r>
            <a:r>
              <a:rPr lang="pl-PL" sz="2500" dirty="0"/>
              <a:t> of </a:t>
            </a:r>
            <a:r>
              <a:rPr lang="pl-PL" sz="2500" dirty="0" err="1"/>
              <a:t>the</a:t>
            </a:r>
            <a:r>
              <a:rPr lang="pl-PL" sz="2500" dirty="0"/>
              <a:t> </a:t>
            </a:r>
            <a:r>
              <a:rPr lang="pl-PL" sz="2500" dirty="0" err="1"/>
              <a:t>academic</a:t>
            </a:r>
            <a:r>
              <a:rPr lang="pl-PL" sz="2500" dirty="0"/>
              <a:t> </a:t>
            </a:r>
            <a:r>
              <a:rPr lang="pl-PL" sz="2500" dirty="0" err="1"/>
              <a:t>year</a:t>
            </a:r>
            <a:r>
              <a:rPr lang="pl-PL" sz="2500" dirty="0"/>
              <a:t> </a:t>
            </a:r>
            <a:r>
              <a:rPr lang="pl-PL" sz="2500" dirty="0" err="1"/>
              <a:t>or</a:t>
            </a:r>
            <a:r>
              <a:rPr lang="pl-PL" sz="2500" dirty="0"/>
              <a:t> </a:t>
            </a:r>
            <a:r>
              <a:rPr lang="pl-PL" sz="2500" dirty="0" err="1"/>
              <a:t>studies</a:t>
            </a:r>
            <a:r>
              <a:rPr lang="pl-PL" sz="2500" dirty="0"/>
              <a:t>, </a:t>
            </a:r>
            <a:r>
              <a:rPr lang="pl-PL" sz="2500" dirty="0" err="1"/>
              <a:t>extended</a:t>
            </a:r>
            <a:r>
              <a:rPr lang="pl-PL" sz="2500" dirty="0"/>
              <a:t> by 3 </a:t>
            </a:r>
            <a:r>
              <a:rPr lang="pl-PL" sz="2500" dirty="0" err="1"/>
              <a:t>months</a:t>
            </a:r>
            <a:r>
              <a:rPr lang="pl-PL" sz="2500" dirty="0"/>
              <a:t> </a:t>
            </a:r>
            <a:r>
              <a:rPr lang="en-US" sz="2500" dirty="0"/>
              <a:t>but not longer than 3 years.</a:t>
            </a:r>
            <a:endParaRPr lang="pl-PL" sz="2500" dirty="0"/>
          </a:p>
          <a:p>
            <a:r>
              <a:rPr lang="en-US" sz="2500" dirty="0"/>
              <a:t>The permit referred to a preparatory course  shall be granted for the period of the duration </a:t>
            </a:r>
            <a:r>
              <a:rPr lang="pl-PL" sz="2500" dirty="0" err="1"/>
              <a:t>this</a:t>
            </a:r>
            <a:r>
              <a:rPr lang="pl-PL" sz="2500" dirty="0"/>
              <a:t> </a:t>
            </a:r>
            <a:r>
              <a:rPr lang="en-US" sz="2500" dirty="0"/>
              <a:t>course extended by 3 months. </a:t>
            </a:r>
            <a:endParaRPr lang="pl-PL" sz="2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err="1"/>
              <a:t>When</a:t>
            </a:r>
            <a:r>
              <a:rPr lang="pl-PL" b="1" dirty="0"/>
              <a:t> </a:t>
            </a:r>
            <a:r>
              <a:rPr lang="pl-PL" b="1" dirty="0" err="1"/>
              <a:t>you</a:t>
            </a:r>
            <a:r>
              <a:rPr lang="pl-PL" b="1" dirty="0"/>
              <a:t> </a:t>
            </a:r>
            <a:r>
              <a:rPr lang="pl-PL" b="1" dirty="0" err="1"/>
              <a:t>get</a:t>
            </a:r>
            <a:r>
              <a:rPr lang="pl-PL" b="1" dirty="0"/>
              <a:t> </a:t>
            </a:r>
            <a:r>
              <a:rPr lang="pl-PL" b="1" dirty="0" err="1"/>
              <a:t>the</a:t>
            </a:r>
            <a:r>
              <a:rPr lang="pl-PL" b="1" dirty="0"/>
              <a:t> </a:t>
            </a:r>
            <a:r>
              <a:rPr lang="pl-PL" b="1" dirty="0" err="1"/>
              <a:t>positive</a:t>
            </a:r>
            <a:r>
              <a:rPr lang="pl-PL" b="1" dirty="0"/>
              <a:t> </a:t>
            </a:r>
            <a:r>
              <a:rPr lang="pl-PL" b="1" dirty="0" err="1"/>
              <a:t>decision</a:t>
            </a:r>
            <a:r>
              <a:rPr lang="pl-PL" b="1" dirty="0"/>
              <a:t> :</a:t>
            </a:r>
          </a:p>
        </p:txBody>
      </p:sp>
      <p:sp>
        <p:nvSpPr>
          <p:cNvPr id="3" name="Symbol zastępczy zawartości 2"/>
          <p:cNvSpPr>
            <a:spLocks noGrp="1"/>
          </p:cNvSpPr>
          <p:nvPr>
            <p:ph idx="1"/>
          </p:nvPr>
        </p:nvSpPr>
        <p:spPr/>
        <p:txBody>
          <a:bodyPr>
            <a:normAutofit fontScale="92500" lnSpcReduction="20000"/>
          </a:bodyPr>
          <a:lstStyle/>
          <a:p>
            <a:r>
              <a:rPr lang="en-US" dirty="0"/>
              <a:t>The foreigner who obtains temporary residence permit on the territory of Poland will be issued with the residence card. This document is issued </a:t>
            </a:r>
            <a:r>
              <a:rPr lang="en-US" i="1" dirty="0"/>
              <a:t>ex officio </a:t>
            </a:r>
            <a:r>
              <a:rPr lang="en-US" dirty="0"/>
              <a:t>by the </a:t>
            </a:r>
            <a:r>
              <a:rPr lang="en-US" dirty="0" err="1"/>
              <a:t>voivode</a:t>
            </a:r>
            <a:r>
              <a:rPr lang="en-US" dirty="0"/>
              <a:t> who granted the residence permit.</a:t>
            </a:r>
          </a:p>
          <a:p>
            <a:r>
              <a:rPr lang="en-US" dirty="0"/>
              <a:t>Residence card in the period of its validity </a:t>
            </a:r>
            <a:r>
              <a:rPr lang="en-US" b="1" dirty="0"/>
              <a:t>confirms</a:t>
            </a:r>
            <a:r>
              <a:rPr lang="en-US" dirty="0"/>
              <a:t> the foreigner’s identity during his/her residence on the territory of the Republic of Poland and </a:t>
            </a:r>
            <a:r>
              <a:rPr lang="en-US" b="1" dirty="0"/>
              <a:t>entitles</a:t>
            </a:r>
            <a:r>
              <a:rPr lang="en-US" dirty="0"/>
              <a:t> him/her, along with the travel document, to multiple crossing of the border without the need to obtain the visa.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POL-HO-08001 - &lt;Awers- dane personalne&gt;"/>
          <p:cNvPicPr>
            <a:picLocks noChangeAspect="1" noChangeArrowheads="1"/>
          </p:cNvPicPr>
          <p:nvPr/>
        </p:nvPicPr>
        <p:blipFill>
          <a:blip r:embed="rId2"/>
          <a:srcRect/>
          <a:stretch>
            <a:fillRect/>
          </a:stretch>
        </p:blipFill>
        <p:spPr bwMode="auto">
          <a:xfrm>
            <a:off x="428596" y="142852"/>
            <a:ext cx="5115401" cy="3209915"/>
          </a:xfrm>
          <a:prstGeom prst="rect">
            <a:avLst/>
          </a:prstGeom>
          <a:noFill/>
        </p:spPr>
      </p:pic>
      <p:pic>
        <p:nvPicPr>
          <p:cNvPr id="4" name="Picture 2" descr="POL-HO-08001 - &lt;Rewers&gt;"/>
          <p:cNvPicPr>
            <a:picLocks noChangeAspect="1" noChangeArrowheads="1"/>
          </p:cNvPicPr>
          <p:nvPr/>
        </p:nvPicPr>
        <p:blipFill>
          <a:blip r:embed="rId3"/>
          <a:srcRect/>
          <a:stretch>
            <a:fillRect/>
          </a:stretch>
        </p:blipFill>
        <p:spPr bwMode="auto">
          <a:xfrm>
            <a:off x="3357554" y="3286124"/>
            <a:ext cx="5140099" cy="325753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pl-PL" b="1" dirty="0"/>
            </a:br>
            <a:r>
              <a:rPr lang="pl-PL" b="1" dirty="0" err="1"/>
              <a:t>Entitlement</a:t>
            </a:r>
            <a:r>
              <a:rPr lang="pl-PL" b="1" dirty="0"/>
              <a:t> to </a:t>
            </a:r>
            <a:r>
              <a:rPr lang="pl-PL" b="1" dirty="0" err="1"/>
              <a:t>work</a:t>
            </a:r>
            <a:br>
              <a:rPr lang="pl-PL" b="1" dirty="0"/>
            </a:br>
            <a:endParaRPr lang="pl-PL" b="1" dirty="0"/>
          </a:p>
        </p:txBody>
      </p:sp>
      <p:sp>
        <p:nvSpPr>
          <p:cNvPr id="4" name="Prostokąt 3"/>
          <p:cNvSpPr/>
          <p:nvPr/>
        </p:nvSpPr>
        <p:spPr>
          <a:xfrm>
            <a:off x="857224" y="1857364"/>
            <a:ext cx="7929618" cy="3600986"/>
          </a:xfrm>
          <a:prstGeom prst="rect">
            <a:avLst/>
          </a:prstGeom>
        </p:spPr>
        <p:txBody>
          <a:bodyPr wrap="square">
            <a:spAutoFit/>
          </a:bodyPr>
          <a:lstStyle/>
          <a:p>
            <a:r>
              <a:rPr lang="en-US" sz="3200" dirty="0"/>
              <a:t>After obtaining this permit, a foreigner may perform work in Poland without the need to have a work permit. The residence card, issued in connection with temporary residence permit, includes a note “access to the </a:t>
            </a:r>
            <a:r>
              <a:rPr lang="en-US" sz="3200" dirty="0" err="1"/>
              <a:t>labour</a:t>
            </a:r>
            <a:r>
              <a:rPr lang="en-US" sz="3200" dirty="0"/>
              <a:t> market”.</a:t>
            </a:r>
          </a:p>
          <a:p>
            <a:br>
              <a:rPr lang="en-US" dirty="0"/>
            </a:br>
            <a:endParaRPr 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F</a:t>
            </a:r>
            <a:r>
              <a:rPr lang="en-US" b="1" dirty="0" err="1"/>
              <a:t>oreigners</a:t>
            </a:r>
            <a:r>
              <a:rPr lang="en-US" b="1" dirty="0"/>
              <a:t> who study in different form than full-time studies</a:t>
            </a:r>
            <a:endParaRPr lang="pl-PL" b="1" dirty="0"/>
          </a:p>
        </p:txBody>
      </p:sp>
      <p:sp>
        <p:nvSpPr>
          <p:cNvPr id="3" name="Prostokąt 2"/>
          <p:cNvSpPr/>
          <p:nvPr/>
        </p:nvSpPr>
        <p:spPr>
          <a:xfrm>
            <a:off x="785786" y="1928802"/>
            <a:ext cx="7643866" cy="5262979"/>
          </a:xfrm>
          <a:prstGeom prst="rect">
            <a:avLst/>
          </a:prstGeom>
        </p:spPr>
        <p:txBody>
          <a:bodyPr wrap="square">
            <a:spAutoFit/>
          </a:bodyPr>
          <a:lstStyle/>
          <a:p>
            <a:pPr>
              <a:buFont typeface="Arial" pitchFamily="34" charset="0"/>
              <a:buChar char="•"/>
            </a:pPr>
            <a:r>
              <a:rPr lang="pl-PL" dirty="0"/>
              <a:t> </a:t>
            </a:r>
            <a:r>
              <a:rPr lang="pl-PL" sz="2500" dirty="0" err="1"/>
              <a:t>additional</a:t>
            </a:r>
            <a:r>
              <a:rPr lang="pl-PL" sz="2500" dirty="0"/>
              <a:t> </a:t>
            </a:r>
            <a:r>
              <a:rPr lang="pl-PL" sz="2500" dirty="0" err="1"/>
              <a:t>things</a:t>
            </a:r>
            <a:r>
              <a:rPr lang="pl-PL" sz="2500" dirty="0"/>
              <a:t>: </a:t>
            </a:r>
            <a:r>
              <a:rPr lang="en-US" sz="2500" dirty="0"/>
              <a:t>the document which confirms place </a:t>
            </a:r>
            <a:br>
              <a:rPr lang="pl-PL" sz="2500" dirty="0"/>
            </a:br>
            <a:r>
              <a:rPr lang="en-US" sz="2500" dirty="0"/>
              <a:t>of residence</a:t>
            </a:r>
            <a:r>
              <a:rPr lang="pl-PL" sz="2500" dirty="0"/>
              <a:t> </a:t>
            </a:r>
            <a:r>
              <a:rPr lang="pl-PL" sz="2500" dirty="0" err="1"/>
              <a:t>in</a:t>
            </a:r>
            <a:r>
              <a:rPr lang="pl-PL" sz="2500" dirty="0"/>
              <a:t> Poland</a:t>
            </a:r>
          </a:p>
          <a:p>
            <a:endParaRPr lang="pl-PL" sz="2500" dirty="0"/>
          </a:p>
          <a:p>
            <a:pPr>
              <a:buFont typeface="Arial" pitchFamily="34" charset="0"/>
              <a:buChar char="•"/>
            </a:pPr>
            <a:r>
              <a:rPr lang="pl-PL" sz="2500" dirty="0"/>
              <a:t> </a:t>
            </a:r>
            <a:r>
              <a:rPr lang="pl-PL" sz="2500" dirty="0" err="1"/>
              <a:t>from</a:t>
            </a:r>
            <a:r>
              <a:rPr lang="pl-PL" sz="2500" dirty="0"/>
              <a:t> 3 </a:t>
            </a:r>
            <a:r>
              <a:rPr lang="pl-PL" sz="2500" dirty="0" err="1"/>
              <a:t>months</a:t>
            </a:r>
            <a:r>
              <a:rPr lang="pl-PL" sz="2500" dirty="0"/>
              <a:t> </a:t>
            </a:r>
            <a:r>
              <a:rPr lang="pl-PL" sz="2500" dirty="0" err="1"/>
              <a:t>till</a:t>
            </a:r>
            <a:r>
              <a:rPr lang="pl-PL" sz="2500" dirty="0"/>
              <a:t> one </a:t>
            </a:r>
            <a:r>
              <a:rPr lang="pl-PL" sz="2500" dirty="0" err="1"/>
              <a:t>year</a:t>
            </a:r>
            <a:endParaRPr lang="pl-PL" sz="2500" dirty="0"/>
          </a:p>
          <a:p>
            <a:pPr>
              <a:buFont typeface="Arial" pitchFamily="34" charset="0"/>
              <a:buChar char="•"/>
            </a:pPr>
            <a:endParaRPr lang="pl-PL" sz="2500" dirty="0"/>
          </a:p>
          <a:p>
            <a:pPr>
              <a:buFont typeface="Arial" pitchFamily="34" charset="0"/>
              <a:buChar char="•"/>
            </a:pPr>
            <a:r>
              <a:rPr lang="pl-PL" sz="2500" dirty="0"/>
              <a:t> </a:t>
            </a:r>
            <a:r>
              <a:rPr lang="pl-PL" sz="2500" dirty="0" err="1"/>
              <a:t>entitlement</a:t>
            </a:r>
            <a:r>
              <a:rPr lang="pl-PL" sz="2500" dirty="0"/>
              <a:t> to </a:t>
            </a:r>
            <a:r>
              <a:rPr lang="pl-PL" sz="2500" dirty="0" err="1"/>
              <a:t>work</a:t>
            </a:r>
            <a:r>
              <a:rPr lang="pl-PL" sz="2500" dirty="0"/>
              <a:t> - </a:t>
            </a:r>
            <a:r>
              <a:rPr lang="en-US" sz="2500" dirty="0"/>
              <a:t>This permit does not grant to the foreigner the right of access to Polish </a:t>
            </a:r>
            <a:r>
              <a:rPr lang="en-US" sz="2500" dirty="0" err="1"/>
              <a:t>labour</a:t>
            </a:r>
            <a:r>
              <a:rPr lang="en-US" sz="2500" dirty="0"/>
              <a:t> market. The employment is possible on general terms, provided that the foreigner have the worker permit, unless it is not required.</a:t>
            </a:r>
          </a:p>
          <a:p>
            <a:br>
              <a:rPr lang="en-US" sz="2500" dirty="0"/>
            </a:br>
            <a:endParaRPr lang="pl-PL" sz="2500" dirty="0"/>
          </a:p>
          <a:p>
            <a:br>
              <a:rPr lang="pl-PL" dirty="0"/>
            </a:br>
            <a:r>
              <a:rPr lang="en-US" dirty="0"/>
              <a:t> </a:t>
            </a: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6000" dirty="0" err="1"/>
              <a:t>Introduction</a:t>
            </a:r>
            <a:endParaRPr lang="pl-PL" sz="6000" dirty="0"/>
          </a:p>
        </p:txBody>
      </p:sp>
      <p:sp>
        <p:nvSpPr>
          <p:cNvPr id="3" name="Symbol zastępczy zawartości 2"/>
          <p:cNvSpPr>
            <a:spLocks noGrp="1"/>
          </p:cNvSpPr>
          <p:nvPr>
            <p:ph idx="1"/>
          </p:nvPr>
        </p:nvSpPr>
        <p:spPr/>
        <p:txBody>
          <a:bodyPr>
            <a:normAutofit fontScale="92500"/>
          </a:bodyPr>
          <a:lstStyle/>
          <a:p>
            <a:r>
              <a:rPr lang="pl-PL" sz="4800" dirty="0"/>
              <a:t>General </a:t>
            </a:r>
            <a:r>
              <a:rPr lang="pl-PL" sz="4800" dirty="0" err="1"/>
              <a:t>principles</a:t>
            </a:r>
            <a:r>
              <a:rPr lang="pl-PL" sz="4800" dirty="0"/>
              <a:t> and </a:t>
            </a:r>
            <a:r>
              <a:rPr lang="pl-PL" sz="4800" dirty="0" err="1"/>
              <a:t>conditions</a:t>
            </a:r>
            <a:r>
              <a:rPr lang="pl-PL" sz="4800" dirty="0"/>
              <a:t> </a:t>
            </a:r>
          </a:p>
          <a:p>
            <a:endParaRPr lang="pl-PL" sz="4800" dirty="0"/>
          </a:p>
          <a:p>
            <a:r>
              <a:rPr lang="pl-PL" sz="4800" dirty="0" err="1"/>
              <a:t>Indications</a:t>
            </a:r>
            <a:r>
              <a:rPr lang="pl-PL" sz="4800" dirty="0"/>
              <a:t> </a:t>
            </a:r>
            <a:r>
              <a:rPr lang="pl-PL" sz="4800" dirty="0" err="1"/>
              <a:t>from</a:t>
            </a:r>
            <a:r>
              <a:rPr lang="pl-PL" sz="4800" dirty="0"/>
              <a:t> </a:t>
            </a:r>
            <a:r>
              <a:rPr lang="pl-PL" sz="4800" dirty="0" err="1"/>
              <a:t>the</a:t>
            </a:r>
            <a:r>
              <a:rPr lang="pl-PL" sz="4800" dirty="0"/>
              <a:t> </a:t>
            </a:r>
            <a:r>
              <a:rPr lang="pl-PL" sz="4800" dirty="0" err="1"/>
              <a:t>practice</a:t>
            </a:r>
            <a:endParaRPr lang="pl-PL" sz="4800" dirty="0"/>
          </a:p>
          <a:p>
            <a:endParaRPr lang="pl-PL" sz="4800" dirty="0"/>
          </a:p>
          <a:p>
            <a:r>
              <a:rPr lang="pl-PL" sz="4800" dirty="0" err="1"/>
              <a:t>Questions</a:t>
            </a:r>
            <a:endParaRPr lang="pl-PL" sz="4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Tips</a:t>
            </a:r>
            <a:endParaRPr lang="pl-PL" dirty="0"/>
          </a:p>
        </p:txBody>
      </p:sp>
      <p:sp>
        <p:nvSpPr>
          <p:cNvPr id="3" name="Prostokąt 2"/>
          <p:cNvSpPr/>
          <p:nvPr/>
        </p:nvSpPr>
        <p:spPr>
          <a:xfrm>
            <a:off x="785786" y="1214422"/>
            <a:ext cx="7858180" cy="5816977"/>
          </a:xfrm>
          <a:prstGeom prst="rect">
            <a:avLst/>
          </a:prstGeom>
        </p:spPr>
        <p:txBody>
          <a:bodyPr wrap="square">
            <a:spAutoFit/>
          </a:bodyPr>
          <a:lstStyle/>
          <a:p>
            <a:pPr>
              <a:buFont typeface="Arial" pitchFamily="34" charset="0"/>
              <a:buChar char="•"/>
            </a:pPr>
            <a:r>
              <a:rPr lang="en-US" sz="2800" dirty="0"/>
              <a:t>read the instruction</a:t>
            </a:r>
            <a:r>
              <a:rPr lang="pl-PL" sz="2800" dirty="0"/>
              <a:t> </a:t>
            </a:r>
            <a:r>
              <a:rPr lang="pl-PL" sz="2800" dirty="0" err="1"/>
              <a:t>before</a:t>
            </a:r>
            <a:r>
              <a:rPr lang="pl-PL" sz="2800" dirty="0"/>
              <a:t> </a:t>
            </a:r>
            <a:r>
              <a:rPr lang="pl-PL" sz="2800" dirty="0" err="1"/>
              <a:t>you</a:t>
            </a:r>
            <a:r>
              <a:rPr lang="pl-PL" sz="2800" dirty="0"/>
              <a:t> start to </a:t>
            </a:r>
            <a:r>
              <a:rPr lang="pl-PL" sz="2800" dirty="0" err="1"/>
              <a:t>fill</a:t>
            </a:r>
            <a:r>
              <a:rPr lang="pl-PL" sz="2800" dirty="0"/>
              <a:t> </a:t>
            </a:r>
            <a:r>
              <a:rPr lang="pl-PL" sz="2800" dirty="0" err="1"/>
              <a:t>application</a:t>
            </a:r>
            <a:r>
              <a:rPr lang="pl-PL" sz="2800" dirty="0"/>
              <a:t> and </a:t>
            </a:r>
            <a:r>
              <a:rPr lang="pl-PL" sz="2800" dirty="0" err="1"/>
              <a:t>follow</a:t>
            </a:r>
            <a:r>
              <a:rPr lang="pl-PL" sz="2800" dirty="0"/>
              <a:t> </a:t>
            </a:r>
            <a:r>
              <a:rPr lang="pl-PL" sz="2800" dirty="0" err="1"/>
              <a:t>the</a:t>
            </a:r>
            <a:r>
              <a:rPr lang="pl-PL" sz="2800" dirty="0"/>
              <a:t> </a:t>
            </a:r>
            <a:r>
              <a:rPr lang="pl-PL" sz="2800" dirty="0" err="1"/>
              <a:t>instruction</a:t>
            </a:r>
            <a:r>
              <a:rPr lang="pl-PL" sz="2800" dirty="0"/>
              <a:t> </a:t>
            </a:r>
          </a:p>
          <a:p>
            <a:pPr>
              <a:buFont typeface="Arial" pitchFamily="34" charset="0"/>
              <a:buChar char="•"/>
            </a:pPr>
            <a:r>
              <a:rPr lang="pl-PL" sz="2800" dirty="0"/>
              <a:t> t</a:t>
            </a:r>
            <a:r>
              <a:rPr lang="en-US" sz="2800" dirty="0"/>
              <a:t>he application should be completed legibly, in printed letters written into the appropriate boxes</a:t>
            </a:r>
            <a:endParaRPr lang="pl-PL" sz="2800" dirty="0"/>
          </a:p>
          <a:p>
            <a:pPr>
              <a:buFont typeface="Arial" pitchFamily="34" charset="0"/>
              <a:buChar char="•"/>
            </a:pPr>
            <a:r>
              <a:rPr lang="pl-PL" sz="2800" dirty="0" err="1"/>
              <a:t>don’t</a:t>
            </a:r>
            <a:r>
              <a:rPr lang="pl-PL" sz="2800" dirty="0"/>
              <a:t> </a:t>
            </a:r>
            <a:r>
              <a:rPr lang="pl-PL" sz="2800" dirty="0" err="1"/>
              <a:t>forget</a:t>
            </a:r>
            <a:r>
              <a:rPr lang="pl-PL" sz="2800" dirty="0"/>
              <a:t> to </a:t>
            </a:r>
            <a:r>
              <a:rPr lang="pl-PL" sz="2800" dirty="0" err="1"/>
              <a:t>inform</a:t>
            </a:r>
            <a:r>
              <a:rPr lang="pl-PL" sz="2800" dirty="0"/>
              <a:t> </a:t>
            </a:r>
            <a:r>
              <a:rPr lang="pl-PL" sz="2800" dirty="0" err="1"/>
              <a:t>us</a:t>
            </a:r>
            <a:r>
              <a:rPr lang="pl-PL" sz="2800" dirty="0"/>
              <a:t> </a:t>
            </a:r>
            <a:r>
              <a:rPr lang="pl-PL" sz="2800" dirty="0" err="1"/>
              <a:t>about</a:t>
            </a:r>
            <a:r>
              <a:rPr lang="pl-PL" sz="2800" dirty="0"/>
              <a:t> </a:t>
            </a:r>
            <a:r>
              <a:rPr lang="pl-PL" sz="2800" dirty="0" err="1"/>
              <a:t>changing</a:t>
            </a:r>
            <a:r>
              <a:rPr lang="pl-PL" sz="2800" dirty="0"/>
              <a:t> </a:t>
            </a:r>
            <a:r>
              <a:rPr lang="pl-PL" sz="2800" dirty="0" err="1"/>
              <a:t>your</a:t>
            </a:r>
            <a:r>
              <a:rPr lang="pl-PL" sz="2800" dirty="0"/>
              <a:t> </a:t>
            </a:r>
            <a:r>
              <a:rPr lang="pl-PL" sz="2800" dirty="0" err="1"/>
              <a:t>address</a:t>
            </a:r>
            <a:r>
              <a:rPr lang="pl-PL" sz="2800" dirty="0"/>
              <a:t> </a:t>
            </a:r>
          </a:p>
          <a:p>
            <a:pPr>
              <a:buFont typeface="Arial" pitchFamily="34" charset="0"/>
              <a:buChar char="•"/>
            </a:pPr>
            <a:r>
              <a:rPr lang="pl-PL" sz="2800" dirty="0" err="1"/>
              <a:t>don’t</a:t>
            </a:r>
            <a:r>
              <a:rPr lang="pl-PL" sz="2800" dirty="0"/>
              <a:t> </a:t>
            </a:r>
            <a:r>
              <a:rPr lang="pl-PL" sz="2800" dirty="0" err="1"/>
              <a:t>forget</a:t>
            </a:r>
            <a:r>
              <a:rPr lang="pl-PL" sz="2800" dirty="0"/>
              <a:t> to </a:t>
            </a:r>
            <a:r>
              <a:rPr lang="pl-PL" sz="2800" dirty="0" err="1"/>
              <a:t>translate</a:t>
            </a:r>
            <a:r>
              <a:rPr lang="pl-PL" sz="2800" dirty="0"/>
              <a:t> </a:t>
            </a:r>
            <a:r>
              <a:rPr lang="pl-PL" sz="2800" dirty="0" err="1"/>
              <a:t>in</a:t>
            </a:r>
            <a:r>
              <a:rPr lang="pl-PL" sz="2800" dirty="0"/>
              <a:t> </a:t>
            </a:r>
            <a:r>
              <a:rPr lang="pl-PL" sz="2800" dirty="0" err="1"/>
              <a:t>Polish</a:t>
            </a:r>
            <a:r>
              <a:rPr lang="pl-PL" sz="2800" dirty="0"/>
              <a:t> </a:t>
            </a:r>
            <a:r>
              <a:rPr lang="pl-PL" sz="2800" dirty="0" err="1"/>
              <a:t>language</a:t>
            </a:r>
            <a:r>
              <a:rPr lang="pl-PL" sz="2800" dirty="0"/>
              <a:t> </a:t>
            </a:r>
            <a:r>
              <a:rPr lang="pl-PL" sz="2800" dirty="0" err="1"/>
              <a:t>all</a:t>
            </a:r>
            <a:r>
              <a:rPr lang="pl-PL" sz="2800" dirty="0"/>
              <a:t> </a:t>
            </a:r>
            <a:r>
              <a:rPr lang="pl-PL" sz="2800" dirty="0" err="1"/>
              <a:t>documents</a:t>
            </a:r>
            <a:r>
              <a:rPr lang="pl-PL" sz="2800" dirty="0"/>
              <a:t> </a:t>
            </a:r>
            <a:r>
              <a:rPr lang="pl-PL" sz="2800" dirty="0" err="1"/>
              <a:t>which</a:t>
            </a:r>
            <a:r>
              <a:rPr lang="pl-PL" sz="2800" dirty="0"/>
              <a:t> </a:t>
            </a:r>
            <a:r>
              <a:rPr lang="pl-PL" sz="2800" dirty="0" err="1"/>
              <a:t>you</a:t>
            </a:r>
            <a:r>
              <a:rPr lang="pl-PL" sz="2800" dirty="0"/>
              <a:t> want to </a:t>
            </a:r>
            <a:r>
              <a:rPr lang="pl-PL" sz="2800" dirty="0" err="1"/>
              <a:t>attach</a:t>
            </a:r>
            <a:r>
              <a:rPr lang="pl-PL" sz="2800" dirty="0"/>
              <a:t> to </a:t>
            </a:r>
            <a:r>
              <a:rPr lang="pl-PL" sz="2800" dirty="0" err="1"/>
              <a:t>your</a:t>
            </a:r>
            <a:r>
              <a:rPr lang="pl-PL" sz="2800" dirty="0"/>
              <a:t> </a:t>
            </a:r>
            <a:r>
              <a:rPr lang="pl-PL" sz="2800" dirty="0" err="1"/>
              <a:t>application</a:t>
            </a:r>
            <a:endParaRPr lang="pl-PL" sz="2800" dirty="0"/>
          </a:p>
          <a:p>
            <a:pPr>
              <a:buFont typeface="Arial" pitchFamily="34" charset="0"/>
              <a:buChar char="•"/>
            </a:pPr>
            <a:r>
              <a:rPr lang="pl-PL" sz="2800" dirty="0" err="1"/>
              <a:t>if</a:t>
            </a:r>
            <a:r>
              <a:rPr lang="pl-PL" sz="2800" dirty="0"/>
              <a:t> </a:t>
            </a:r>
            <a:r>
              <a:rPr lang="pl-PL" sz="2800" dirty="0" err="1"/>
              <a:t>you</a:t>
            </a:r>
            <a:r>
              <a:rPr lang="pl-PL" sz="2800" dirty="0"/>
              <a:t> want to </a:t>
            </a:r>
            <a:r>
              <a:rPr lang="pl-PL" sz="2800" dirty="0" err="1"/>
              <a:t>meet</a:t>
            </a:r>
            <a:r>
              <a:rPr lang="pl-PL" sz="2800" dirty="0"/>
              <a:t> </a:t>
            </a:r>
            <a:r>
              <a:rPr lang="pl-PL" sz="2800" dirty="0" err="1"/>
              <a:t>with</a:t>
            </a:r>
            <a:r>
              <a:rPr lang="pl-PL" sz="2800" dirty="0"/>
              <a:t> </a:t>
            </a:r>
            <a:r>
              <a:rPr lang="pl-PL" sz="2800" dirty="0" err="1"/>
              <a:t>your</a:t>
            </a:r>
            <a:r>
              <a:rPr lang="pl-PL" sz="2800" dirty="0"/>
              <a:t> </a:t>
            </a:r>
            <a:r>
              <a:rPr lang="pl-PL" sz="2800" dirty="0" err="1"/>
              <a:t>inspector</a:t>
            </a:r>
            <a:r>
              <a:rPr lang="pl-PL" sz="2800" dirty="0"/>
              <a:t> make first </a:t>
            </a:r>
            <a:r>
              <a:rPr lang="pl-PL" sz="2800" dirty="0" err="1"/>
              <a:t>the</a:t>
            </a:r>
            <a:r>
              <a:rPr lang="pl-PL" sz="2800" dirty="0"/>
              <a:t> </a:t>
            </a:r>
            <a:r>
              <a:rPr lang="pl-PL" sz="2800" dirty="0" err="1"/>
              <a:t>appointment</a:t>
            </a:r>
            <a:r>
              <a:rPr lang="pl-PL" sz="2800" dirty="0"/>
              <a:t> </a:t>
            </a:r>
            <a:r>
              <a:rPr lang="pl-PL" sz="2800" dirty="0" err="1"/>
              <a:t>with</a:t>
            </a:r>
            <a:r>
              <a:rPr lang="pl-PL" sz="2800" dirty="0"/>
              <a:t> </a:t>
            </a:r>
            <a:r>
              <a:rPr lang="pl-PL" sz="2800" dirty="0" err="1"/>
              <a:t>the</a:t>
            </a:r>
            <a:r>
              <a:rPr lang="pl-PL" sz="2800" dirty="0"/>
              <a:t> </a:t>
            </a:r>
            <a:r>
              <a:rPr lang="pl-PL" sz="2800" dirty="0" err="1"/>
              <a:t>supervisor</a:t>
            </a:r>
            <a:r>
              <a:rPr lang="pl-PL" sz="2800" dirty="0"/>
              <a:t> of </a:t>
            </a:r>
            <a:r>
              <a:rPr lang="pl-PL" sz="2800" dirty="0" err="1"/>
              <a:t>your</a:t>
            </a:r>
            <a:r>
              <a:rPr lang="pl-PL" sz="2800" dirty="0"/>
              <a:t> </a:t>
            </a:r>
            <a:r>
              <a:rPr lang="pl-PL" sz="2800" dirty="0" err="1"/>
              <a:t>inspector</a:t>
            </a:r>
            <a:r>
              <a:rPr lang="pl-PL" sz="2800" dirty="0"/>
              <a:t> </a:t>
            </a:r>
          </a:p>
          <a:p>
            <a:pPr>
              <a:buFont typeface="Arial" pitchFamily="34" charset="0"/>
              <a:buChar char="•"/>
            </a:pPr>
            <a:endParaRPr lang="pl-PL" dirty="0"/>
          </a:p>
          <a:p>
            <a:r>
              <a:rPr lang="en-US" dirty="0"/>
              <a:t> </a:t>
            </a: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2571744"/>
            <a:ext cx="8229600" cy="1143000"/>
          </a:xfrm>
        </p:spPr>
        <p:txBody>
          <a:bodyPr>
            <a:noAutofit/>
          </a:bodyPr>
          <a:lstStyle/>
          <a:p>
            <a:r>
              <a:rPr lang="pl-PL" sz="9000" dirty="0" err="1"/>
              <a:t>Questions</a:t>
            </a:r>
            <a:endParaRPr lang="pl-PL" sz="9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4282" y="1928802"/>
            <a:ext cx="8686800" cy="560406"/>
          </a:xfrm>
        </p:spPr>
        <p:txBody>
          <a:bodyPr>
            <a:noAutofit/>
          </a:bodyPr>
          <a:lstStyle/>
          <a:p>
            <a:br>
              <a:rPr lang="pl-PL" sz="2000" b="1" dirty="0"/>
            </a:br>
            <a:br>
              <a:rPr lang="pl-PL" sz="2000" b="1" dirty="0"/>
            </a:br>
            <a:br>
              <a:rPr lang="pl-PL" sz="2000" b="1" dirty="0"/>
            </a:br>
            <a:br>
              <a:rPr lang="pl-PL" sz="2800" b="1" dirty="0"/>
            </a:br>
            <a:br>
              <a:rPr lang="pl-PL" sz="2800" b="1" dirty="0"/>
            </a:br>
            <a:br>
              <a:rPr lang="pl-PL" sz="2800" b="1" dirty="0"/>
            </a:br>
            <a:r>
              <a:rPr lang="pl-PL" sz="2800" b="1" dirty="0" err="1"/>
              <a:t>Working</a:t>
            </a:r>
            <a:r>
              <a:rPr lang="pl-PL" sz="2800" b="1" dirty="0"/>
              <a:t> </a:t>
            </a:r>
            <a:r>
              <a:rPr lang="pl-PL" sz="2800" b="1" dirty="0" err="1"/>
              <a:t>hours</a:t>
            </a:r>
            <a:r>
              <a:rPr lang="pl-PL" sz="2800" b="1" dirty="0"/>
              <a:t>:</a:t>
            </a:r>
            <a:br>
              <a:rPr lang="pl-PL" sz="2800" dirty="0"/>
            </a:br>
            <a:r>
              <a:rPr lang="pl-PL" sz="2800" dirty="0" err="1"/>
              <a:t>Monday</a:t>
            </a:r>
            <a:r>
              <a:rPr lang="pl-PL" sz="2800" dirty="0"/>
              <a:t>, </a:t>
            </a:r>
            <a:r>
              <a:rPr lang="pl-PL" sz="2800" dirty="0" err="1"/>
              <a:t>Tuesday</a:t>
            </a:r>
            <a:r>
              <a:rPr lang="pl-PL" sz="2800" dirty="0"/>
              <a:t>, </a:t>
            </a:r>
            <a:r>
              <a:rPr lang="pl-PL" sz="2800" dirty="0" err="1"/>
              <a:t>Thursday</a:t>
            </a:r>
            <a:r>
              <a:rPr lang="pl-PL" sz="2800" dirty="0"/>
              <a:t> and </a:t>
            </a:r>
            <a:r>
              <a:rPr lang="pl-PL" sz="2800" dirty="0" err="1"/>
              <a:t>Friday</a:t>
            </a:r>
            <a:r>
              <a:rPr lang="pl-PL" sz="2800" dirty="0"/>
              <a:t>: </a:t>
            </a:r>
            <a:br>
              <a:rPr lang="pl-PL" sz="2800" dirty="0"/>
            </a:br>
            <a:r>
              <a:rPr lang="pl-PL" sz="2800" dirty="0"/>
              <a:t>9.00 </a:t>
            </a:r>
            <a:r>
              <a:rPr lang="pl-PL" sz="2800" dirty="0" err="1"/>
              <a:t>a.m</a:t>
            </a:r>
            <a:r>
              <a:rPr lang="pl-PL" sz="2800" dirty="0"/>
              <a:t>. – 4.00 </a:t>
            </a:r>
            <a:r>
              <a:rPr lang="pl-PL" sz="2800" dirty="0" err="1"/>
              <a:t>p.m</a:t>
            </a:r>
            <a:r>
              <a:rPr lang="pl-PL" sz="2800" dirty="0"/>
              <a:t>.</a:t>
            </a:r>
            <a:br>
              <a:rPr lang="pl-PL" sz="2800" dirty="0"/>
            </a:br>
            <a:r>
              <a:rPr lang="pl-PL" sz="2800" dirty="0" err="1"/>
              <a:t>Wednesday</a:t>
            </a:r>
            <a:r>
              <a:rPr lang="pl-PL" sz="2800" dirty="0"/>
              <a:t>: 8.00 </a:t>
            </a:r>
            <a:r>
              <a:rPr lang="pl-PL" sz="2800" dirty="0" err="1"/>
              <a:t>a.m</a:t>
            </a:r>
            <a:r>
              <a:rPr lang="pl-PL" sz="2800" dirty="0"/>
              <a:t>. - 6.00 </a:t>
            </a:r>
            <a:r>
              <a:rPr lang="pl-PL" sz="2800" dirty="0" err="1"/>
              <a:t>p.m</a:t>
            </a:r>
            <a:r>
              <a:rPr lang="pl-PL" sz="2800" dirty="0"/>
              <a:t>.</a:t>
            </a:r>
            <a:br>
              <a:rPr lang="pl-PL" sz="2800" dirty="0"/>
            </a:br>
            <a:r>
              <a:rPr lang="pl-PL" sz="2800" dirty="0"/>
              <a:t>Dolnośląski Urząd Wojewódzki</a:t>
            </a:r>
            <a:br>
              <a:rPr lang="pl-PL" sz="2800" dirty="0"/>
            </a:br>
            <a:r>
              <a:rPr lang="pl-PL" sz="2800" dirty="0"/>
              <a:t>Wydział Spraw Obywatelskich i Cudzoziemców</a:t>
            </a:r>
            <a:br>
              <a:rPr lang="pl-PL" sz="2800" dirty="0"/>
            </a:br>
            <a:r>
              <a:rPr lang="pl-PL" sz="2800" dirty="0"/>
              <a:t>(Department of </a:t>
            </a:r>
            <a:r>
              <a:rPr lang="pl-PL" sz="2800" dirty="0" err="1"/>
              <a:t>Civil</a:t>
            </a:r>
            <a:r>
              <a:rPr lang="pl-PL" sz="2800" dirty="0"/>
              <a:t> </a:t>
            </a:r>
            <a:r>
              <a:rPr lang="pl-PL" sz="2800" dirty="0" err="1"/>
              <a:t>Affairs</a:t>
            </a:r>
            <a:r>
              <a:rPr lang="pl-PL" sz="2800" dirty="0"/>
              <a:t> and </a:t>
            </a:r>
            <a:r>
              <a:rPr lang="pl-PL" sz="2800" dirty="0" err="1"/>
              <a:t>Foreigners</a:t>
            </a:r>
            <a:r>
              <a:rPr lang="pl-PL" sz="2800" dirty="0"/>
              <a:t>) </a:t>
            </a:r>
            <a:br>
              <a:rPr lang="pl-PL" sz="2800" dirty="0"/>
            </a:br>
            <a:r>
              <a:rPr lang="pl-PL" sz="2800" dirty="0" err="1"/>
              <a:t>www.duw.pl</a:t>
            </a:r>
            <a:r>
              <a:rPr lang="pl-PL" sz="2800" dirty="0"/>
              <a:t> </a:t>
            </a:r>
            <a:br>
              <a:rPr lang="pl-PL" sz="2000" dirty="0"/>
            </a:br>
            <a:br>
              <a:rPr lang="pl-PL" sz="2000" dirty="0"/>
            </a:br>
            <a:r>
              <a:rPr lang="pl-PL" sz="2800" dirty="0"/>
              <a:t>Plac Powstańców Warszawy 1, </a:t>
            </a:r>
            <a:br>
              <a:rPr lang="pl-PL" sz="2800" dirty="0"/>
            </a:br>
            <a:r>
              <a:rPr lang="pl-PL" sz="2800" dirty="0"/>
              <a:t>50-153 </a:t>
            </a:r>
            <a:r>
              <a:rPr lang="pl-PL" sz="2800" b="1" dirty="0"/>
              <a:t>Wrocław</a:t>
            </a:r>
            <a:br>
              <a:rPr lang="pl-PL" sz="2000" dirty="0"/>
            </a:br>
            <a:r>
              <a:rPr lang="pl-PL" sz="2000" dirty="0"/>
              <a:t> </a:t>
            </a:r>
            <a:br>
              <a:rPr lang="pl-PL" sz="2000" dirty="0"/>
            </a:br>
            <a:r>
              <a:rPr lang="pl-PL" sz="2000" dirty="0"/>
              <a:t>ul. Piłsudskiego 12, 58-500 </a:t>
            </a:r>
            <a:r>
              <a:rPr lang="pl-PL" sz="2000" b="1" dirty="0"/>
              <a:t>Jelenia Góra</a:t>
            </a:r>
            <a:br>
              <a:rPr lang="pl-PL" sz="2000" dirty="0"/>
            </a:br>
            <a:r>
              <a:rPr lang="pl-PL" sz="2000" dirty="0"/>
              <a:t> </a:t>
            </a:r>
            <a:br>
              <a:rPr lang="pl-PL" sz="2000" dirty="0"/>
            </a:br>
            <a:r>
              <a:rPr lang="pl-PL" sz="2000" dirty="0"/>
              <a:t>ul. F. Skarbka 3, 59-220 </a:t>
            </a:r>
            <a:r>
              <a:rPr lang="pl-PL" sz="2000" b="1" dirty="0"/>
              <a:t>Legnica</a:t>
            </a:r>
            <a:br>
              <a:rPr lang="pl-PL" sz="2000" dirty="0"/>
            </a:br>
            <a:r>
              <a:rPr lang="pl-PL" sz="2000" dirty="0"/>
              <a:t> </a:t>
            </a:r>
            <a:br>
              <a:rPr lang="pl-PL" sz="2000" dirty="0"/>
            </a:br>
            <a:r>
              <a:rPr lang="pl-PL" sz="2000" dirty="0"/>
              <a:t>ul. Słowackiego 23a, 58-300 </a:t>
            </a:r>
            <a:r>
              <a:rPr lang="pl-PL" sz="2000" b="1" dirty="0"/>
              <a:t>Wałbrzych</a:t>
            </a:r>
            <a:br>
              <a:rPr lang="pl-PL" sz="2000" dirty="0"/>
            </a:br>
            <a:endParaRPr lang="pl-PL"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214346" y="142852"/>
            <a:ext cx="9086856" cy="1143000"/>
          </a:xfrm>
        </p:spPr>
        <p:txBody>
          <a:bodyPr>
            <a:normAutofit fontScale="90000"/>
          </a:bodyPr>
          <a:lstStyle/>
          <a:p>
            <a:r>
              <a:rPr lang="en-US" sz="3300" b="1" dirty="0"/>
              <a:t>Where and when submit the application</a:t>
            </a:r>
            <a:br>
              <a:rPr lang="en-US" b="1" dirty="0"/>
            </a:br>
            <a:endParaRPr lang="pl-PL" b="1" dirty="0"/>
          </a:p>
        </p:txBody>
      </p:sp>
      <p:sp>
        <p:nvSpPr>
          <p:cNvPr id="3" name="Prostokąt 2"/>
          <p:cNvSpPr/>
          <p:nvPr/>
        </p:nvSpPr>
        <p:spPr>
          <a:xfrm>
            <a:off x="357158" y="714356"/>
            <a:ext cx="7715304" cy="1877437"/>
          </a:xfrm>
          <a:prstGeom prst="rect">
            <a:avLst/>
          </a:prstGeom>
        </p:spPr>
        <p:txBody>
          <a:bodyPr wrap="square">
            <a:spAutoFit/>
          </a:bodyPr>
          <a:lstStyle/>
          <a:p>
            <a:pPr>
              <a:buFont typeface="Arial" pitchFamily="34" charset="0"/>
              <a:buChar char="•"/>
            </a:pPr>
            <a:r>
              <a:rPr lang="en-US" sz="2000" dirty="0"/>
              <a:t>The foreigner makes the application </a:t>
            </a:r>
            <a:r>
              <a:rPr lang="en-US" sz="2000" b="1" dirty="0"/>
              <a:t>personally, no later than on the last day of the lawful residence </a:t>
            </a:r>
            <a:r>
              <a:rPr lang="en-US" sz="2000" dirty="0"/>
              <a:t>on the territory of the Republic of Poland to </a:t>
            </a:r>
            <a:r>
              <a:rPr lang="en-US" sz="2000" dirty="0">
                <a:solidFill>
                  <a:schemeClr val="bg2">
                    <a:lumMod val="10000"/>
                  </a:schemeClr>
                </a:solidFill>
              </a:rPr>
              <a:t>the </a:t>
            </a:r>
            <a:r>
              <a:rPr lang="pl-PL" sz="2000" dirty="0" err="1">
                <a:solidFill>
                  <a:schemeClr val="bg2">
                    <a:lumMod val="10000"/>
                  </a:schemeClr>
                </a:solidFill>
              </a:rPr>
              <a:t>voivode</a:t>
            </a:r>
            <a:r>
              <a:rPr lang="pl-PL" sz="2000" dirty="0">
                <a:solidFill>
                  <a:schemeClr val="bg2">
                    <a:lumMod val="10000"/>
                  </a:schemeClr>
                </a:solidFill>
              </a:rPr>
              <a:t> </a:t>
            </a:r>
            <a:r>
              <a:rPr lang="en-US" sz="2000" dirty="0"/>
              <a:t>competent with regard to the foreigner’s place of residence.</a:t>
            </a:r>
          </a:p>
          <a:p>
            <a:br>
              <a:rPr lang="en-US" dirty="0"/>
            </a:br>
            <a:endParaRPr lang="pl-PL" dirty="0"/>
          </a:p>
        </p:txBody>
      </p:sp>
      <p:sp>
        <p:nvSpPr>
          <p:cNvPr id="4" name="Prostokąt 3"/>
          <p:cNvSpPr/>
          <p:nvPr/>
        </p:nvSpPr>
        <p:spPr>
          <a:xfrm>
            <a:off x="357158" y="2071678"/>
            <a:ext cx="7429552" cy="1261884"/>
          </a:xfrm>
          <a:prstGeom prst="rect">
            <a:avLst/>
          </a:prstGeom>
        </p:spPr>
        <p:txBody>
          <a:bodyPr wrap="square">
            <a:spAutoFit/>
          </a:bodyPr>
          <a:lstStyle/>
          <a:p>
            <a:pPr>
              <a:buFont typeface="Arial" pitchFamily="34" charset="0"/>
              <a:buChar char="•"/>
            </a:pPr>
            <a:r>
              <a:rPr lang="en-US" sz="2000" dirty="0"/>
              <a:t>During making the application the foreigner is under obligation to give his/her </a:t>
            </a:r>
            <a:r>
              <a:rPr lang="en-US" sz="2000" b="1" dirty="0"/>
              <a:t>fingerprints</a:t>
            </a:r>
            <a:r>
              <a:rPr lang="en-US" sz="2000" dirty="0"/>
              <a:t>.</a:t>
            </a:r>
          </a:p>
          <a:p>
            <a:br>
              <a:rPr lang="en-US" dirty="0"/>
            </a:br>
            <a:endParaRPr lang="pl-PL" dirty="0"/>
          </a:p>
        </p:txBody>
      </p:sp>
      <p:sp>
        <p:nvSpPr>
          <p:cNvPr id="5" name="Prostokąt 4"/>
          <p:cNvSpPr/>
          <p:nvPr/>
        </p:nvSpPr>
        <p:spPr>
          <a:xfrm>
            <a:off x="357158" y="2928934"/>
            <a:ext cx="6929486" cy="1631216"/>
          </a:xfrm>
          <a:prstGeom prst="rect">
            <a:avLst/>
          </a:prstGeom>
        </p:spPr>
        <p:txBody>
          <a:bodyPr wrap="square">
            <a:spAutoFit/>
          </a:bodyPr>
          <a:lstStyle/>
          <a:p>
            <a:r>
              <a:rPr lang="en-US" sz="2000" b="1" dirty="0"/>
              <a:t>Fees related to residence permit:</a:t>
            </a:r>
          </a:p>
          <a:p>
            <a:pPr>
              <a:buFont typeface="Arial" pitchFamily="34" charset="0"/>
              <a:buChar char="•"/>
            </a:pPr>
            <a:r>
              <a:rPr lang="en-US" sz="2000" dirty="0"/>
              <a:t>340</a:t>
            </a:r>
            <a:r>
              <a:rPr lang="pl-PL" sz="2000" dirty="0"/>
              <a:t> </a:t>
            </a:r>
            <a:r>
              <a:rPr lang="en-US" sz="2000" dirty="0"/>
              <a:t>PLN </a:t>
            </a:r>
            <a:endParaRPr lang="pl-PL" sz="2000" dirty="0"/>
          </a:p>
          <a:p>
            <a:pPr>
              <a:buFont typeface="Arial" pitchFamily="34" charset="0"/>
              <a:buChar char="•"/>
            </a:pPr>
            <a:r>
              <a:rPr lang="en-US" sz="2000" dirty="0"/>
              <a:t>Fee for residence card </a:t>
            </a:r>
            <a:r>
              <a:rPr lang="pl-PL" sz="2000" dirty="0"/>
              <a:t>50 PLN -&gt; as a student </a:t>
            </a:r>
            <a:r>
              <a:rPr lang="pl-PL" sz="2000" dirty="0" err="1"/>
              <a:t>you</a:t>
            </a:r>
            <a:r>
              <a:rPr lang="pl-PL" sz="2000" dirty="0"/>
              <a:t> </a:t>
            </a:r>
            <a:r>
              <a:rPr lang="en-US" sz="2000" dirty="0"/>
              <a:t>are entitled to </a:t>
            </a:r>
            <a:br>
              <a:rPr lang="pl-PL" sz="2000" dirty="0"/>
            </a:br>
            <a:r>
              <a:rPr lang="en-US" sz="2000" dirty="0"/>
              <a:t>a reduction in the fee for issuing a residence card in the amount of PLN 25.</a:t>
            </a:r>
            <a:endParaRPr lang="pl-PL" sz="2000" dirty="0"/>
          </a:p>
        </p:txBody>
      </p:sp>
      <p:sp>
        <p:nvSpPr>
          <p:cNvPr id="9" name="Prostokąt 8"/>
          <p:cNvSpPr/>
          <p:nvPr/>
        </p:nvSpPr>
        <p:spPr>
          <a:xfrm>
            <a:off x="413918" y="4500570"/>
            <a:ext cx="8730082" cy="2862322"/>
          </a:xfrm>
          <a:prstGeom prst="rect">
            <a:avLst/>
          </a:prstGeom>
        </p:spPr>
        <p:txBody>
          <a:bodyPr wrap="none">
            <a:spAutoFit/>
          </a:bodyPr>
          <a:lstStyle/>
          <a:p>
            <a:pPr lvl="0" algn="just" fontAlgn="base">
              <a:spcBef>
                <a:spcPct val="0"/>
              </a:spcBef>
              <a:spcAft>
                <a:spcPct val="0"/>
              </a:spcAft>
            </a:pPr>
            <a:r>
              <a:rPr lang="pl-PL" sz="2000" b="1" dirty="0" err="1">
                <a:latin typeface="Calibri" pitchFamily="34" charset="0"/>
                <a:ea typeface="Times New Roman" pitchFamily="18" charset="0"/>
                <a:cs typeface="Calibri" pitchFamily="34" charset="0"/>
              </a:rPr>
              <a:t>Necessary</a:t>
            </a:r>
            <a:r>
              <a:rPr lang="pl-PL" sz="2000" b="1" dirty="0">
                <a:latin typeface="Calibri" pitchFamily="34" charset="0"/>
                <a:ea typeface="Times New Roman" pitchFamily="18" charset="0"/>
                <a:cs typeface="Calibri" pitchFamily="34" charset="0"/>
              </a:rPr>
              <a:t> </a:t>
            </a:r>
            <a:r>
              <a:rPr lang="pl-PL" sz="2000" b="1" dirty="0" err="1">
                <a:latin typeface="Calibri" pitchFamily="34" charset="0"/>
                <a:ea typeface="Times New Roman" pitchFamily="18" charset="0"/>
                <a:cs typeface="Calibri" pitchFamily="34" charset="0"/>
              </a:rPr>
              <a:t>documents</a:t>
            </a:r>
            <a:r>
              <a:rPr lang="pl-PL" sz="2000" b="1" dirty="0">
                <a:latin typeface="Calibri" pitchFamily="34" charset="0"/>
                <a:ea typeface="Times New Roman" pitchFamily="18" charset="0"/>
                <a:cs typeface="Calibri" pitchFamily="34" charset="0"/>
              </a:rPr>
              <a:t>:</a:t>
            </a:r>
          </a:p>
          <a:p>
            <a:pPr lvl="0" algn="just" fontAlgn="base">
              <a:spcBef>
                <a:spcPct val="0"/>
              </a:spcBef>
              <a:spcAft>
                <a:spcPct val="0"/>
              </a:spcAft>
              <a:buFont typeface="Arial" pitchFamily="34" charset="0"/>
              <a:buChar char="•"/>
            </a:pPr>
            <a:r>
              <a:rPr lang="en-US" sz="2000" dirty="0">
                <a:latin typeface="Calibri" pitchFamily="34" charset="0"/>
                <a:ea typeface="Times New Roman" pitchFamily="18" charset="0"/>
                <a:cs typeface="Calibri" pitchFamily="34" charset="0"/>
              </a:rPr>
              <a:t>Completed form of the application for temporary residence permit,</a:t>
            </a:r>
          </a:p>
          <a:p>
            <a:pPr lvl="0" algn="just" fontAlgn="base">
              <a:spcBef>
                <a:spcPct val="0"/>
              </a:spcBef>
              <a:spcAft>
                <a:spcPct val="0"/>
              </a:spcAft>
              <a:buFont typeface="Arial" pitchFamily="34" charset="0"/>
              <a:buChar char="•"/>
            </a:pPr>
            <a:r>
              <a:rPr lang="en-US" sz="2000" dirty="0">
                <a:latin typeface="Calibri" pitchFamily="34" charset="0"/>
                <a:ea typeface="Times New Roman" pitchFamily="18" charset="0"/>
                <a:cs typeface="Calibri" pitchFamily="34" charset="0"/>
              </a:rPr>
              <a:t>4 up-to-date photographs;</a:t>
            </a:r>
            <a:endParaRPr lang="pl-PL" sz="2000" dirty="0">
              <a:latin typeface="Calibri" pitchFamily="34" charset="0"/>
              <a:ea typeface="Times New Roman" pitchFamily="18" charset="0"/>
              <a:cs typeface="Calibri" pitchFamily="34" charset="0"/>
            </a:endParaRPr>
          </a:p>
          <a:p>
            <a:pPr lvl="0" algn="just" fontAlgn="base">
              <a:spcBef>
                <a:spcPct val="0"/>
              </a:spcBef>
              <a:spcAft>
                <a:spcPct val="0"/>
              </a:spcAft>
              <a:buFont typeface="Arial" pitchFamily="34" charset="0"/>
              <a:buChar char="•"/>
            </a:pPr>
            <a:r>
              <a:rPr lang="en-US" sz="2000" dirty="0">
                <a:latin typeface="Calibri" pitchFamily="34" charset="0"/>
                <a:ea typeface="Times New Roman" pitchFamily="18" charset="0"/>
                <a:cs typeface="Calibri" pitchFamily="34" charset="0"/>
              </a:rPr>
              <a:t>Photocopy of a valid travel document (original available for inspection), </a:t>
            </a:r>
            <a:br>
              <a:rPr lang="pl-PL" sz="2000" dirty="0">
                <a:latin typeface="Calibri" pitchFamily="34" charset="0"/>
                <a:ea typeface="Times New Roman" pitchFamily="18" charset="0"/>
                <a:cs typeface="Calibri" pitchFamily="34" charset="0"/>
              </a:rPr>
            </a:br>
            <a:r>
              <a:rPr lang="en-US" sz="2000" dirty="0">
                <a:latin typeface="Calibri" pitchFamily="34" charset="0"/>
                <a:ea typeface="Times New Roman" pitchFamily="18" charset="0"/>
                <a:cs typeface="Calibri" pitchFamily="34" charset="0"/>
              </a:rPr>
              <a:t>in particularly justified case if the foreigner does not have a valid travel document </a:t>
            </a:r>
            <a:br>
              <a:rPr lang="pl-PL" sz="2000" dirty="0">
                <a:latin typeface="Calibri" pitchFamily="34" charset="0"/>
                <a:ea typeface="Times New Roman" pitchFamily="18" charset="0"/>
                <a:cs typeface="Calibri" pitchFamily="34" charset="0"/>
              </a:rPr>
            </a:br>
            <a:r>
              <a:rPr lang="en-US" sz="2000" dirty="0">
                <a:latin typeface="Calibri" pitchFamily="34" charset="0"/>
                <a:ea typeface="Times New Roman" pitchFamily="18" charset="0"/>
                <a:cs typeface="Calibri" pitchFamily="34" charset="0"/>
              </a:rPr>
              <a:t>and it is not possible to obtain such document, may present another document </a:t>
            </a:r>
            <a:br>
              <a:rPr lang="pl-PL" sz="2000" dirty="0">
                <a:latin typeface="Calibri" pitchFamily="34" charset="0"/>
                <a:ea typeface="Times New Roman" pitchFamily="18" charset="0"/>
                <a:cs typeface="Calibri" pitchFamily="34" charset="0"/>
              </a:rPr>
            </a:br>
            <a:r>
              <a:rPr lang="en-US" sz="2000" dirty="0">
                <a:latin typeface="Calibri" pitchFamily="34" charset="0"/>
                <a:ea typeface="Times New Roman" pitchFamily="18" charset="0"/>
                <a:cs typeface="Calibri" pitchFamily="34" charset="0"/>
              </a:rPr>
              <a:t>which confirms his/her identity.</a:t>
            </a:r>
          </a:p>
          <a:p>
            <a:pPr lvl="0" algn="just" fontAlgn="base">
              <a:spcBef>
                <a:spcPct val="0"/>
              </a:spcBef>
              <a:spcAft>
                <a:spcPct val="0"/>
              </a:spcAft>
              <a:buFont typeface="Arial" pitchFamily="34" charset="0"/>
              <a:buChar char="•"/>
            </a:pPr>
            <a:endParaRPr lang="en-US" sz="2000" dirty="0">
              <a:latin typeface="Calibri" pitchFamily="34" charset="0"/>
              <a:ea typeface="Times New Roman" pitchFamily="18" charset="0"/>
              <a:cs typeface="Calibri" pitchFamily="34" charset="0"/>
            </a:endParaRPr>
          </a:p>
          <a:p>
            <a:pPr lvl="0" algn="just" fontAlgn="base">
              <a:spcBef>
                <a:spcPct val="0"/>
              </a:spcBef>
              <a:spcAft>
                <a:spcPct val="0"/>
              </a:spcAft>
            </a:pPr>
            <a:endParaRPr lang="pl-PL" sz="2000" dirty="0">
              <a:latin typeface="Arial" pitchFamily="34" charset="0"/>
              <a:ea typeface="Times New Roman" pitchFamily="18"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714356"/>
            <a:ext cx="8229600" cy="1143000"/>
          </a:xfrm>
        </p:spPr>
        <p:txBody>
          <a:bodyPr>
            <a:normAutofit fontScale="90000"/>
          </a:bodyPr>
          <a:lstStyle/>
          <a:p>
            <a:br>
              <a:rPr lang="pl-PL" dirty="0"/>
            </a:br>
            <a:r>
              <a:rPr lang="pl-PL" dirty="0" err="1"/>
              <a:t>Due</a:t>
            </a:r>
            <a:r>
              <a:rPr lang="pl-PL" dirty="0"/>
              <a:t> to </a:t>
            </a:r>
            <a:r>
              <a:rPr lang="pl-PL" dirty="0" err="1"/>
              <a:t>the</a:t>
            </a:r>
            <a:r>
              <a:rPr lang="pl-PL" dirty="0"/>
              <a:t> </a:t>
            </a:r>
            <a:r>
              <a:rPr lang="pl-PL" dirty="0" err="1"/>
              <a:t>fact</a:t>
            </a:r>
            <a:r>
              <a:rPr lang="pl-PL" dirty="0"/>
              <a:t> </a:t>
            </a:r>
            <a:r>
              <a:rPr lang="pl-PL" dirty="0" err="1"/>
              <a:t>that</a:t>
            </a:r>
            <a:r>
              <a:rPr lang="pl-PL" dirty="0"/>
              <a:t> </a:t>
            </a:r>
            <a:r>
              <a:rPr lang="en-US" dirty="0"/>
              <a:t>the foreigner is under obligation to give his/her fingerprints</a:t>
            </a:r>
            <a:r>
              <a:rPr lang="pl-PL" dirty="0"/>
              <a:t>, </a:t>
            </a:r>
            <a:r>
              <a:rPr lang="pl-PL" dirty="0" err="1"/>
              <a:t>you</a:t>
            </a:r>
            <a:r>
              <a:rPr lang="pl-PL" dirty="0"/>
              <a:t> </a:t>
            </a:r>
            <a:r>
              <a:rPr lang="pl-PL" dirty="0" err="1"/>
              <a:t>have</a:t>
            </a:r>
            <a:r>
              <a:rPr lang="pl-PL" dirty="0"/>
              <a:t> to </a:t>
            </a:r>
            <a:r>
              <a:rPr lang="pl-PL" dirty="0" err="1"/>
              <a:t>come</a:t>
            </a:r>
            <a:r>
              <a:rPr lang="pl-PL" dirty="0"/>
              <a:t> to </a:t>
            </a:r>
            <a:r>
              <a:rPr lang="pl-PL" dirty="0" err="1"/>
              <a:t>the</a:t>
            </a:r>
            <a:r>
              <a:rPr lang="pl-PL" dirty="0"/>
              <a:t> </a:t>
            </a:r>
            <a:r>
              <a:rPr lang="pl-PL" dirty="0" err="1"/>
              <a:t>office</a:t>
            </a:r>
            <a:r>
              <a:rPr lang="pl-PL" dirty="0"/>
              <a:t> </a:t>
            </a:r>
            <a:r>
              <a:rPr lang="pl-PL" b="1" dirty="0" err="1"/>
              <a:t>personally</a:t>
            </a:r>
            <a:r>
              <a:rPr lang="pl-PL" dirty="0"/>
              <a:t>.  </a:t>
            </a:r>
          </a:p>
        </p:txBody>
      </p:sp>
      <p:sp>
        <p:nvSpPr>
          <p:cNvPr id="4" name="pole tekstowe 3"/>
          <p:cNvSpPr txBox="1"/>
          <p:nvPr/>
        </p:nvSpPr>
        <p:spPr>
          <a:xfrm>
            <a:off x="857224" y="3071810"/>
            <a:ext cx="7643866" cy="2677656"/>
          </a:xfrm>
          <a:prstGeom prst="rect">
            <a:avLst/>
          </a:prstGeom>
          <a:noFill/>
        </p:spPr>
        <p:txBody>
          <a:bodyPr wrap="square" rtlCol="0">
            <a:spAutoFit/>
          </a:bodyPr>
          <a:lstStyle/>
          <a:p>
            <a:r>
              <a:rPr lang="pl-PL" sz="2400" dirty="0" err="1">
                <a:latin typeface="+mj-lt"/>
              </a:rPr>
              <a:t>Even</a:t>
            </a:r>
            <a:r>
              <a:rPr lang="pl-PL" sz="2400" dirty="0">
                <a:latin typeface="+mj-lt"/>
              </a:rPr>
              <a:t> </a:t>
            </a:r>
            <a:r>
              <a:rPr lang="pl-PL" sz="2400" dirty="0" err="1">
                <a:latin typeface="+mj-lt"/>
              </a:rPr>
              <a:t>if</a:t>
            </a:r>
            <a:r>
              <a:rPr lang="pl-PL" sz="2400" dirty="0">
                <a:latin typeface="+mj-lt"/>
              </a:rPr>
              <a:t> </a:t>
            </a:r>
            <a:r>
              <a:rPr lang="pl-PL" sz="2400" dirty="0" err="1">
                <a:latin typeface="+mj-lt"/>
              </a:rPr>
              <a:t>you</a:t>
            </a:r>
            <a:r>
              <a:rPr lang="pl-PL" sz="2400" dirty="0">
                <a:latin typeface="+mj-lt"/>
              </a:rPr>
              <a:t> </a:t>
            </a:r>
            <a:r>
              <a:rPr lang="pl-PL" sz="2400" dirty="0" err="1">
                <a:latin typeface="+mj-lt"/>
              </a:rPr>
              <a:t>send</a:t>
            </a:r>
            <a:r>
              <a:rPr lang="pl-PL" sz="2400" dirty="0">
                <a:latin typeface="+mj-lt"/>
              </a:rPr>
              <a:t> </a:t>
            </a:r>
            <a:r>
              <a:rPr lang="pl-PL" sz="2400" dirty="0" err="1">
                <a:latin typeface="+mj-lt"/>
              </a:rPr>
              <a:t>your</a:t>
            </a:r>
            <a:r>
              <a:rPr lang="pl-PL" sz="2400" dirty="0">
                <a:latin typeface="+mj-lt"/>
              </a:rPr>
              <a:t> </a:t>
            </a:r>
            <a:r>
              <a:rPr lang="pl-PL" sz="2400" dirty="0" err="1">
                <a:latin typeface="+mj-lt"/>
              </a:rPr>
              <a:t>application</a:t>
            </a:r>
            <a:r>
              <a:rPr lang="pl-PL" sz="2400" dirty="0">
                <a:latin typeface="+mj-lt"/>
              </a:rPr>
              <a:t> via post </a:t>
            </a:r>
            <a:r>
              <a:rPr lang="pl-PL" sz="2400" dirty="0" err="1">
                <a:latin typeface="+mj-lt"/>
              </a:rPr>
              <a:t>you</a:t>
            </a:r>
            <a:r>
              <a:rPr lang="pl-PL" sz="2400" dirty="0">
                <a:latin typeface="+mj-lt"/>
              </a:rPr>
              <a:t> will be </a:t>
            </a:r>
            <a:r>
              <a:rPr lang="pl-PL" sz="2400" dirty="0" err="1">
                <a:latin typeface="+mj-lt"/>
              </a:rPr>
              <a:t>asked</a:t>
            </a:r>
            <a:r>
              <a:rPr lang="pl-PL" sz="2400" dirty="0">
                <a:latin typeface="+mj-lt"/>
              </a:rPr>
              <a:t> to </a:t>
            </a:r>
            <a:r>
              <a:rPr lang="pl-PL" sz="2400" dirty="0" err="1">
                <a:latin typeface="+mj-lt"/>
              </a:rPr>
              <a:t>visit</a:t>
            </a:r>
            <a:r>
              <a:rPr lang="pl-PL" sz="2400" dirty="0">
                <a:latin typeface="+mj-lt"/>
              </a:rPr>
              <a:t> </a:t>
            </a:r>
            <a:r>
              <a:rPr lang="pl-PL" sz="2400" dirty="0" err="1">
                <a:latin typeface="+mj-lt"/>
              </a:rPr>
              <a:t>the</a:t>
            </a:r>
            <a:r>
              <a:rPr lang="pl-PL" sz="2400" dirty="0">
                <a:latin typeface="+mj-lt"/>
              </a:rPr>
              <a:t> </a:t>
            </a:r>
            <a:r>
              <a:rPr lang="pl-PL" sz="2400" dirty="0" err="1">
                <a:latin typeface="+mj-lt"/>
              </a:rPr>
              <a:t>office</a:t>
            </a:r>
            <a:r>
              <a:rPr lang="pl-PL" sz="2400" dirty="0">
                <a:latin typeface="+mj-lt"/>
              </a:rPr>
              <a:t> ( </a:t>
            </a:r>
            <a:r>
              <a:rPr lang="pl-PL" sz="2400" dirty="0" err="1">
                <a:latin typeface="+mj-lt"/>
              </a:rPr>
              <a:t>in</a:t>
            </a:r>
            <a:r>
              <a:rPr lang="pl-PL" sz="2400" dirty="0">
                <a:latin typeface="+mj-lt"/>
              </a:rPr>
              <a:t> Wrocław, Jelenia Góra, Wałbrzych </a:t>
            </a:r>
          </a:p>
          <a:p>
            <a:r>
              <a:rPr lang="pl-PL" sz="2400" dirty="0" err="1">
                <a:latin typeface="+mj-lt"/>
              </a:rPr>
              <a:t>or</a:t>
            </a:r>
            <a:r>
              <a:rPr lang="pl-PL" sz="2400" dirty="0">
                <a:latin typeface="+mj-lt"/>
              </a:rPr>
              <a:t> Legnica) </a:t>
            </a:r>
            <a:br>
              <a:rPr lang="pl-PL" sz="2400" dirty="0">
                <a:latin typeface="+mj-lt"/>
              </a:rPr>
            </a:br>
            <a:endParaRPr lang="pl-PL" sz="2400" b="1" dirty="0">
              <a:latin typeface="+mj-lt"/>
              <a:cs typeface="Calibri" pitchFamily="34" charset="0"/>
            </a:endParaRPr>
          </a:p>
          <a:p>
            <a:r>
              <a:rPr lang="pl-PL" sz="2400" b="1" dirty="0">
                <a:latin typeface="+mj-lt"/>
                <a:ea typeface="Times New Roman" pitchFamily="18" charset="0"/>
                <a:cs typeface="Calibri" pitchFamily="34" charset="0"/>
              </a:rPr>
              <a:t>Lack of </a:t>
            </a:r>
            <a:r>
              <a:rPr lang="pl-PL" sz="2400" b="1" dirty="0" err="1">
                <a:latin typeface="+mj-lt"/>
                <a:ea typeface="Times New Roman" pitchFamily="18" charset="0"/>
                <a:cs typeface="Calibri" pitchFamily="34" charset="0"/>
              </a:rPr>
              <a:t>any</a:t>
            </a:r>
            <a:r>
              <a:rPr lang="pl-PL" sz="2400" b="1" dirty="0">
                <a:latin typeface="+mj-lt"/>
                <a:ea typeface="Times New Roman" pitchFamily="18" charset="0"/>
                <a:cs typeface="Calibri" pitchFamily="34" charset="0"/>
              </a:rPr>
              <a:t> of </a:t>
            </a:r>
            <a:r>
              <a:rPr lang="pl-PL" sz="2400" b="1" dirty="0" err="1">
                <a:latin typeface="+mj-lt"/>
                <a:ea typeface="Times New Roman" pitchFamily="18" charset="0"/>
                <a:cs typeface="Calibri" pitchFamily="34" charset="0"/>
              </a:rPr>
              <a:t>the</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aforementioned</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documents</a:t>
            </a:r>
            <a:r>
              <a:rPr lang="pl-PL" sz="2400" b="1" dirty="0">
                <a:latin typeface="+mj-lt"/>
                <a:ea typeface="Times New Roman" pitchFamily="18" charset="0"/>
                <a:cs typeface="Calibri" pitchFamily="34" charset="0"/>
              </a:rPr>
              <a:t> will </a:t>
            </a:r>
            <a:r>
              <a:rPr lang="pl-PL" sz="2400" b="1" dirty="0" err="1">
                <a:latin typeface="+mj-lt"/>
                <a:ea typeface="Times New Roman" pitchFamily="18" charset="0"/>
                <a:cs typeface="Calibri" pitchFamily="34" charset="0"/>
              </a:rPr>
              <a:t>result</a:t>
            </a:r>
            <a:r>
              <a:rPr lang="pl-PL" sz="2400" b="1" dirty="0">
                <a:latin typeface="+mj-lt"/>
                <a:ea typeface="Times New Roman" pitchFamily="18" charset="0"/>
                <a:cs typeface="Calibri" pitchFamily="34" charset="0"/>
              </a:rPr>
              <a:t> </a:t>
            </a:r>
          </a:p>
          <a:p>
            <a:r>
              <a:rPr lang="pl-PL" sz="2400" b="1" dirty="0" err="1">
                <a:latin typeface="+mj-lt"/>
                <a:ea typeface="Times New Roman" pitchFamily="18" charset="0"/>
                <a:cs typeface="Calibri" pitchFamily="34" charset="0"/>
              </a:rPr>
              <a:t>in</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margin</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call</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within</a:t>
            </a:r>
            <a:r>
              <a:rPr lang="pl-PL" sz="2400" b="1" dirty="0">
                <a:latin typeface="+mj-lt"/>
                <a:ea typeface="Times New Roman" pitchFamily="18" charset="0"/>
                <a:cs typeface="Calibri" pitchFamily="34" charset="0"/>
              </a:rPr>
              <a:t> 7 </a:t>
            </a:r>
            <a:r>
              <a:rPr lang="pl-PL" sz="2400" b="1" dirty="0" err="1">
                <a:latin typeface="+mj-lt"/>
                <a:ea typeface="Times New Roman" pitchFamily="18" charset="0"/>
                <a:cs typeface="Calibri" pitchFamily="34" charset="0"/>
              </a:rPr>
              <a:t>days</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from</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its</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delivery</a:t>
            </a:r>
            <a:r>
              <a:rPr lang="pl-PL" sz="2400" b="1" dirty="0">
                <a:latin typeface="+mj-lt"/>
                <a:ea typeface="Times New Roman" pitchFamily="18" charset="0"/>
                <a:cs typeface="Calibri" pitchFamily="34" charset="0"/>
              </a:rPr>
              <a:t>, under </a:t>
            </a:r>
            <a:r>
              <a:rPr lang="pl-PL" sz="2400" b="1" dirty="0" err="1">
                <a:latin typeface="+mj-lt"/>
                <a:ea typeface="Times New Roman" pitchFamily="18" charset="0"/>
                <a:cs typeface="Calibri" pitchFamily="34" charset="0"/>
              </a:rPr>
              <a:t>pain</a:t>
            </a:r>
            <a:r>
              <a:rPr lang="pl-PL" sz="2400" b="1" dirty="0">
                <a:latin typeface="+mj-lt"/>
                <a:ea typeface="Times New Roman" pitchFamily="18" charset="0"/>
                <a:cs typeface="Calibri" pitchFamily="34" charset="0"/>
              </a:rPr>
              <a:t> of </a:t>
            </a:r>
            <a:r>
              <a:rPr lang="pl-PL" sz="2400" b="1" dirty="0" err="1">
                <a:latin typeface="+mj-lt"/>
                <a:ea typeface="Times New Roman" pitchFamily="18" charset="0"/>
                <a:cs typeface="Calibri" pitchFamily="34" charset="0"/>
              </a:rPr>
              <a:t>leaving</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the</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application</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without</a:t>
            </a:r>
            <a:r>
              <a:rPr lang="pl-PL" sz="2400" b="1" dirty="0">
                <a:latin typeface="+mj-lt"/>
                <a:ea typeface="Times New Roman" pitchFamily="18" charset="0"/>
                <a:cs typeface="Calibri" pitchFamily="34" charset="0"/>
              </a:rPr>
              <a:t> </a:t>
            </a:r>
            <a:r>
              <a:rPr lang="pl-PL" sz="2400" b="1" dirty="0" err="1">
                <a:latin typeface="+mj-lt"/>
                <a:ea typeface="Times New Roman" pitchFamily="18" charset="0"/>
                <a:cs typeface="Calibri" pitchFamily="34" charset="0"/>
              </a:rPr>
              <a:t>examination</a:t>
            </a:r>
            <a:r>
              <a:rPr lang="pl-PL" sz="2400" b="1" dirty="0">
                <a:latin typeface="+mj-lt"/>
                <a:ea typeface="Times New Roman" pitchFamily="18" charset="0"/>
                <a:cs typeface="Calibri" pitchFamily="34" charset="0"/>
              </a:rPr>
              <a:t>.</a:t>
            </a:r>
            <a:r>
              <a:rPr lang="pl-PL" sz="2400" dirty="0">
                <a:latin typeface="+mj-lt"/>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br>
              <a:rPr lang="pl-PL" dirty="0"/>
            </a:br>
            <a:r>
              <a:rPr lang="en-US" dirty="0"/>
              <a:t>Residential status following the application</a:t>
            </a:r>
            <a:br>
              <a:rPr lang="en-US" dirty="0"/>
            </a:br>
            <a:endParaRPr lang="pl-PL" dirty="0"/>
          </a:p>
        </p:txBody>
      </p:sp>
      <p:sp>
        <p:nvSpPr>
          <p:cNvPr id="3" name="Prostokąt 2"/>
          <p:cNvSpPr/>
          <p:nvPr/>
        </p:nvSpPr>
        <p:spPr>
          <a:xfrm>
            <a:off x="357158" y="1643050"/>
            <a:ext cx="8358246" cy="5816977"/>
          </a:xfrm>
          <a:prstGeom prst="rect">
            <a:avLst/>
          </a:prstGeom>
        </p:spPr>
        <p:txBody>
          <a:bodyPr wrap="square">
            <a:spAutoFit/>
          </a:bodyPr>
          <a:lstStyle/>
          <a:p>
            <a:r>
              <a:rPr lang="en-US" sz="2400" dirty="0"/>
              <a:t>If the application for temporary residence permit was made during the foreigner’s lawful residence and this application did not contain formal defects or these defects were supplemented within the time limit, the </a:t>
            </a:r>
            <a:r>
              <a:rPr lang="en-US" sz="2400" dirty="0" err="1"/>
              <a:t>voivode</a:t>
            </a:r>
            <a:r>
              <a:rPr lang="en-US" sz="2400" dirty="0"/>
              <a:t> </a:t>
            </a:r>
            <a:r>
              <a:rPr lang="en-US" sz="2400" b="1" dirty="0"/>
              <a:t>stamps </a:t>
            </a:r>
            <a:r>
              <a:rPr lang="en-US" sz="2400" dirty="0"/>
              <a:t>the travel document which confirms registration of the application. </a:t>
            </a:r>
            <a:endParaRPr lang="pl-PL" sz="2400" dirty="0"/>
          </a:p>
          <a:p>
            <a:r>
              <a:rPr lang="en-US" sz="2400" b="1" dirty="0"/>
              <a:t>Residence of the foreigner is deemed to be legal from the date of submission the application until the date when the decision on temporary residence permit becomes final.</a:t>
            </a:r>
            <a:endParaRPr lang="en-US" sz="2400" dirty="0"/>
          </a:p>
          <a:p>
            <a:endParaRPr lang="pl-PL" sz="2400" b="1" dirty="0"/>
          </a:p>
          <a:p>
            <a:r>
              <a:rPr lang="en-US" sz="2400" b="1" dirty="0"/>
              <a:t>Note:</a:t>
            </a:r>
            <a:r>
              <a:rPr lang="en-US" sz="2400" dirty="0"/>
              <a:t> Stamp in the travel document does not entitle the foreigner to travel through territories of other countries of </a:t>
            </a:r>
            <a:r>
              <a:rPr lang="en-US" sz="2400" dirty="0" err="1"/>
              <a:t>Schengen</a:t>
            </a:r>
            <a:r>
              <a:rPr lang="en-US" sz="2400" dirty="0"/>
              <a:t> area, while the foreigner may travel to the country of origin, however, in order to return to Poland he/she must obtain a visa, if he/she comes from the country which is subject to the visa obligation.</a:t>
            </a:r>
          </a:p>
          <a:p>
            <a:br>
              <a:rPr lang="en-US" dirty="0"/>
            </a:b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err="1"/>
              <a:t>When</a:t>
            </a:r>
            <a:r>
              <a:rPr lang="pl-PL" b="1" dirty="0"/>
              <a:t> </a:t>
            </a:r>
            <a:r>
              <a:rPr lang="pl-PL" b="1" dirty="0" err="1"/>
              <a:t>you</a:t>
            </a:r>
            <a:r>
              <a:rPr lang="pl-PL" b="1" dirty="0"/>
              <a:t> </a:t>
            </a:r>
            <a:r>
              <a:rPr lang="pl-PL" b="1" dirty="0" err="1"/>
              <a:t>can</a:t>
            </a:r>
            <a:r>
              <a:rPr lang="pl-PL" b="1" dirty="0"/>
              <a:t> </a:t>
            </a:r>
            <a:r>
              <a:rPr lang="pl-PL" b="1" dirty="0" err="1"/>
              <a:t>apply</a:t>
            </a:r>
            <a:r>
              <a:rPr lang="pl-PL" b="1" dirty="0"/>
              <a:t>? </a:t>
            </a:r>
          </a:p>
        </p:txBody>
      </p:sp>
      <p:sp>
        <p:nvSpPr>
          <p:cNvPr id="4" name="pole tekstowe 3"/>
          <p:cNvSpPr txBox="1"/>
          <p:nvPr/>
        </p:nvSpPr>
        <p:spPr>
          <a:xfrm>
            <a:off x="642910" y="2428868"/>
            <a:ext cx="7858180" cy="2308324"/>
          </a:xfrm>
          <a:prstGeom prst="rect">
            <a:avLst/>
          </a:prstGeom>
          <a:noFill/>
        </p:spPr>
        <p:txBody>
          <a:bodyPr wrap="square" rtlCol="0">
            <a:spAutoFit/>
          </a:bodyPr>
          <a:lstStyle/>
          <a:p>
            <a:pPr marL="342900" indent="-342900"/>
            <a:r>
              <a:rPr lang="pl-PL" sz="2400" dirty="0"/>
              <a:t>1. </a:t>
            </a:r>
            <a:r>
              <a:rPr lang="en-US" sz="2400" dirty="0"/>
              <a:t>undertake or continue full-time studies </a:t>
            </a:r>
            <a:r>
              <a:rPr lang="pl-PL" sz="2400" dirty="0" err="1"/>
              <a:t>or</a:t>
            </a:r>
            <a:r>
              <a:rPr lang="pl-PL" sz="2400" dirty="0"/>
              <a:t> </a:t>
            </a:r>
            <a:r>
              <a:rPr lang="en-US" sz="2400" dirty="0"/>
              <a:t>full-time doctoral studies</a:t>
            </a:r>
            <a:r>
              <a:rPr lang="pl-PL" sz="2400" dirty="0"/>
              <a:t>:</a:t>
            </a:r>
          </a:p>
          <a:p>
            <a:pPr>
              <a:buFont typeface="Arial" pitchFamily="34" charset="0"/>
              <a:buChar char="•"/>
            </a:pPr>
            <a:r>
              <a:rPr lang="en-US" sz="2400" dirty="0"/>
              <a:t>first degree studies, </a:t>
            </a:r>
            <a:endParaRPr lang="pl-PL" sz="2400" dirty="0"/>
          </a:p>
          <a:p>
            <a:pPr>
              <a:buFont typeface="Arial" pitchFamily="34" charset="0"/>
              <a:buChar char="•"/>
            </a:pPr>
            <a:r>
              <a:rPr lang="en-US" sz="2400" dirty="0"/>
              <a:t>second degree studies, </a:t>
            </a:r>
            <a:endParaRPr lang="pl-PL" sz="2400" dirty="0"/>
          </a:p>
          <a:p>
            <a:pPr>
              <a:buFont typeface="Arial" pitchFamily="34" charset="0"/>
              <a:buChar char="•"/>
            </a:pPr>
            <a:r>
              <a:rPr lang="en-US" sz="2400" dirty="0"/>
              <a:t>uniform Master’s studies </a:t>
            </a:r>
            <a:endParaRPr lang="pl-PL" sz="2400" dirty="0"/>
          </a:p>
          <a:p>
            <a:pPr>
              <a:buFont typeface="Arial" pitchFamily="34" charset="0"/>
              <a:buChar char="•"/>
            </a:pPr>
            <a:r>
              <a:rPr lang="en-US" sz="2400" dirty="0"/>
              <a:t>third degree studies </a:t>
            </a:r>
            <a:endParaRPr lang="pl-PL" sz="2400" dirty="0"/>
          </a:p>
        </p:txBody>
      </p:sp>
      <p:sp>
        <p:nvSpPr>
          <p:cNvPr id="5" name="pole tekstowe 4"/>
          <p:cNvSpPr txBox="1"/>
          <p:nvPr/>
        </p:nvSpPr>
        <p:spPr>
          <a:xfrm>
            <a:off x="642910" y="4929198"/>
            <a:ext cx="6858048" cy="830997"/>
          </a:xfrm>
          <a:prstGeom prst="rect">
            <a:avLst/>
          </a:prstGeom>
          <a:noFill/>
        </p:spPr>
        <p:txBody>
          <a:bodyPr wrap="square" rtlCol="0">
            <a:spAutoFit/>
          </a:bodyPr>
          <a:lstStyle/>
          <a:p>
            <a:r>
              <a:rPr lang="pl-PL" sz="2400" dirty="0"/>
              <a:t>2. </a:t>
            </a:r>
            <a:r>
              <a:rPr lang="en-US" sz="2400" dirty="0"/>
              <a:t>to attend a preparatory course which is to enable him/her to undertake </a:t>
            </a:r>
            <a:r>
              <a:rPr lang="pl-PL" sz="2400" dirty="0" err="1"/>
              <a:t>full-time</a:t>
            </a:r>
            <a:r>
              <a:rPr lang="pl-PL" sz="2400" dirty="0"/>
              <a:t> </a:t>
            </a:r>
            <a:r>
              <a:rPr lang="en-US" sz="2400" dirty="0"/>
              <a:t>studies </a:t>
            </a:r>
            <a:endParaRPr lang="pl-PL" sz="2400" dirty="0"/>
          </a:p>
        </p:txBody>
      </p:sp>
      <p:sp>
        <p:nvSpPr>
          <p:cNvPr id="6" name="Prostokąt 5"/>
          <p:cNvSpPr/>
          <p:nvPr/>
        </p:nvSpPr>
        <p:spPr>
          <a:xfrm>
            <a:off x="714348" y="1643050"/>
            <a:ext cx="3928704" cy="553998"/>
          </a:xfrm>
          <a:prstGeom prst="rect">
            <a:avLst/>
          </a:prstGeom>
        </p:spPr>
        <p:txBody>
          <a:bodyPr wrap="none">
            <a:spAutoFit/>
          </a:bodyPr>
          <a:lstStyle/>
          <a:p>
            <a:r>
              <a:rPr lang="pl-PL" sz="3000" dirty="0" err="1"/>
              <a:t>If</a:t>
            </a:r>
            <a:r>
              <a:rPr lang="pl-PL" sz="3000" dirty="0"/>
              <a:t> </a:t>
            </a:r>
            <a:r>
              <a:rPr lang="en-US" sz="3000" dirty="0"/>
              <a:t>a foreigner intends to </a:t>
            </a:r>
            <a:endParaRPr lang="pl-PL"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CONDITIONS</a:t>
            </a:r>
          </a:p>
        </p:txBody>
      </p:sp>
      <p:sp>
        <p:nvSpPr>
          <p:cNvPr id="3" name="Symbol zastępczy zawartości 2"/>
          <p:cNvSpPr>
            <a:spLocks noGrp="1"/>
          </p:cNvSpPr>
          <p:nvPr>
            <p:ph idx="1"/>
          </p:nvPr>
        </p:nvSpPr>
        <p:spPr/>
        <p:txBody>
          <a:bodyPr>
            <a:normAutofit lnSpcReduction="10000"/>
          </a:bodyPr>
          <a:lstStyle/>
          <a:p>
            <a:r>
              <a:rPr lang="pl-PL" dirty="0" err="1"/>
              <a:t>the</a:t>
            </a:r>
            <a:r>
              <a:rPr lang="pl-PL" dirty="0"/>
              <a:t> </a:t>
            </a:r>
            <a:r>
              <a:rPr lang="pl-PL" dirty="0" err="1"/>
              <a:t>foreigner</a:t>
            </a:r>
            <a:r>
              <a:rPr lang="pl-PL" dirty="0"/>
              <a:t> </a:t>
            </a:r>
            <a:r>
              <a:rPr lang="pl-PL" dirty="0" err="1"/>
              <a:t>submits</a:t>
            </a:r>
            <a:r>
              <a:rPr lang="pl-PL" dirty="0"/>
              <a:t>:</a:t>
            </a:r>
          </a:p>
          <a:p>
            <a:pPr marL="514350" indent="-514350">
              <a:buAutoNum type="alphaLcParenR"/>
            </a:pPr>
            <a:r>
              <a:rPr lang="en-US" dirty="0"/>
              <a:t>a document issued by the relevant higher education institution certifying that the foreigner has been admitted to studies run by it for the purposes of undertaking such studies or their continuation</a:t>
            </a:r>
            <a:endParaRPr lang="pl-PL" dirty="0"/>
          </a:p>
          <a:p>
            <a:pPr marL="514350" indent="-514350">
              <a:buAutoNum type="alphaLcParenR"/>
            </a:pPr>
            <a:r>
              <a:rPr lang="pl-PL" dirty="0"/>
              <a:t>a </a:t>
            </a:r>
            <a:r>
              <a:rPr lang="en-US" dirty="0"/>
              <a:t>proof of payment of the fee where the foreigner undertakes or continues paid studies</a:t>
            </a:r>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720016" y="44624"/>
            <a:ext cx="6020336" cy="68133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85729"/>
            <a:ext cx="8229600" cy="5929353"/>
          </a:xfrm>
        </p:spPr>
        <p:txBody>
          <a:bodyPr>
            <a:normAutofit/>
          </a:bodyPr>
          <a:lstStyle/>
          <a:p>
            <a:r>
              <a:rPr lang="en-US" dirty="0"/>
              <a:t>health insurance or a document certifying that the costs of treatment in the territory of the Republic of Poland will be covered by the insurer, </a:t>
            </a:r>
            <a:endParaRPr lang="pl-PL" dirty="0"/>
          </a:p>
          <a:p>
            <a:pPr>
              <a:buNone/>
            </a:pPr>
            <a:endParaRPr lang="pl-PL" dirty="0"/>
          </a:p>
          <a:p>
            <a:r>
              <a:rPr lang="en-US" dirty="0"/>
              <a:t>financial means sufficient to cover the costs of subsistence and return to the country of origin or residence, or the costs of transit to a third-country that will grant the foreigner a permit for entry, as well as tuition fees</a:t>
            </a:r>
            <a:endParaRPr lang="pl-PL" dirty="0"/>
          </a:p>
          <a:p>
            <a:endParaRPr lang="pl-PL" dirty="0"/>
          </a:p>
          <a:p>
            <a:endParaRPr lang="pl-PL" dirty="0"/>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1703</Words>
  <Application>Microsoft Office PowerPoint</Application>
  <PresentationFormat>Pokaz na ekranie (4:3)</PresentationFormat>
  <Paragraphs>102</Paragraphs>
  <Slides>22</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22</vt:i4>
      </vt:variant>
    </vt:vector>
  </HeadingPairs>
  <TitlesOfParts>
    <vt:vector size="27" baseType="lpstr">
      <vt:lpstr>Arial</vt:lpstr>
      <vt:lpstr>Calibri</vt:lpstr>
      <vt:lpstr>Times New Roman</vt:lpstr>
      <vt:lpstr>Wingdings</vt:lpstr>
      <vt:lpstr>Motyw pakietu Office</vt:lpstr>
      <vt:lpstr> Legalization of  the student’s stay  in the territory of the  Republic of Poland </vt:lpstr>
      <vt:lpstr>Introduction</vt:lpstr>
      <vt:lpstr>Where and when submit the application </vt:lpstr>
      <vt:lpstr> Due to the fact that the foreigner is under obligation to give his/her fingerprints, you have to come to the office personally.  </vt:lpstr>
      <vt:lpstr> Residential status following the application </vt:lpstr>
      <vt:lpstr>When you can apply? </vt:lpstr>
      <vt:lpstr>CONDITIONS</vt:lpstr>
      <vt:lpstr>Prezentacja programu PowerPoint</vt:lpstr>
      <vt:lpstr>Prezentacja programu PowerPoint</vt:lpstr>
      <vt:lpstr>Financial means are:</vt:lpstr>
      <vt:lpstr>Prezentacja programu PowerPoint</vt:lpstr>
      <vt:lpstr>Prezentacja programu PowerPoint</vt:lpstr>
      <vt:lpstr> A foreigner shall be refused the permit if the foreigner: </vt:lpstr>
      <vt:lpstr> A foreigner shall be refused the permit if the foreigner: </vt:lpstr>
      <vt:lpstr>How long? </vt:lpstr>
      <vt:lpstr>When you get the positive decision :</vt:lpstr>
      <vt:lpstr>Prezentacja programu PowerPoint</vt:lpstr>
      <vt:lpstr> Entitlement to work </vt:lpstr>
      <vt:lpstr>Foreigners who study in different form than full-time studies</vt:lpstr>
      <vt:lpstr>Tips</vt:lpstr>
      <vt:lpstr>Questions</vt:lpstr>
      <vt:lpstr>      Working hours: Monday, Tuesday, Thursday and Friday:  9.00 a.m. – 4.00 p.m. Wednesday: 8.00 a.m. - 6.00 p.m. Dolnośląski Urząd Wojewódzki Wydział Spraw Obywatelskich i Cudzoziemców (Department of Civil Affairs and Foreigners)  www.duw.pl   Plac Powstańców Warszawy 1,  50-153 Wrocław   ul. Piłsudskiego 12, 58-500 Jelenia Góra   ul. F. Skarbka 3, 59-220 Legnica   ul. Słowackiego 23a, 58-300 Wałbrzych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Legalization of the student’s stay in the territory of the  Republic of Poland</dc:title>
  <dc:creator>Użytkownik systemu Windows</dc:creator>
  <cp:lastModifiedBy>Maria Borkowska</cp:lastModifiedBy>
  <cp:revision>83</cp:revision>
  <cp:lastPrinted>2018-09-26T06:46:27Z</cp:lastPrinted>
  <dcterms:created xsi:type="dcterms:W3CDTF">2018-09-16T21:15:51Z</dcterms:created>
  <dcterms:modified xsi:type="dcterms:W3CDTF">2021-02-04T06:44:17Z</dcterms:modified>
</cp:coreProperties>
</file>