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96" r:id="rId6"/>
    <p:sldId id="260" r:id="rId7"/>
    <p:sldId id="29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3" r:id="rId18"/>
    <p:sldId id="270" r:id="rId19"/>
    <p:sldId id="271" r:id="rId20"/>
    <p:sldId id="272" r:id="rId21"/>
    <p:sldId id="273" r:id="rId22"/>
    <p:sldId id="294" r:id="rId23"/>
    <p:sldId id="295" r:id="rId24"/>
    <p:sldId id="29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lU9t7dNKgBhB9u8IMbnN2mgWW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EFF243-19D3-4B3F-977B-05B25ACFD229}">
  <a:tblStyle styleId="{87EFF243-19D3-4B3F-977B-05B25ACFD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5CDB488-48F0-41C2-8F1F-39B99186CA4C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48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719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762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088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Wyjątek prace doktorskie</a:t>
            </a:r>
            <a:endParaRPr/>
          </a:p>
        </p:txBody>
      </p:sp>
      <p:sp>
        <p:nvSpPr>
          <p:cNvPr id="285" name="Google Shape;285;p21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3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pl-PL"/>
            </a:b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a238f07c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1a238f07cfd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a238f07cfd_0_0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05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Limit w każdej bibliotece jest osobny.</a:t>
            </a: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75" tIns="50125" rIns="100275" bIns="50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5951538"/>
            <a:ext cx="10795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8"/>
          <p:cNvSpPr txBox="1">
            <a:spLocks noGrp="1"/>
          </p:cNvSpPr>
          <p:nvPr>
            <p:ph type="body" idx="1"/>
          </p:nvPr>
        </p:nvSpPr>
        <p:spPr>
          <a:xfrm>
            <a:off x="4704169" y="2492896"/>
            <a:ext cx="4313881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16" name="Google Shape;16;p38"/>
          <p:cNvSpPr>
            <a:spLocks noGrp="1"/>
          </p:cNvSpPr>
          <p:nvPr>
            <p:ph type="pic" idx="2"/>
          </p:nvPr>
        </p:nvSpPr>
        <p:spPr>
          <a:xfrm>
            <a:off x="1403648" y="116632"/>
            <a:ext cx="3168352" cy="6624736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8"/>
          <p:cNvSpPr txBox="1">
            <a:spLocks noGrp="1"/>
          </p:cNvSpPr>
          <p:nvPr>
            <p:ph type="body" idx="3"/>
          </p:nvPr>
        </p:nvSpPr>
        <p:spPr>
          <a:xfrm>
            <a:off x="4704169" y="116632"/>
            <a:ext cx="4313881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body" idx="4"/>
          </p:nvPr>
        </p:nvSpPr>
        <p:spPr>
          <a:xfrm>
            <a:off x="4704169" y="3861048"/>
            <a:ext cx="4313882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7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 rot="5400000">
            <a:off x="4484576" y="2261456"/>
            <a:ext cx="6696744" cy="240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267916" y="604292"/>
            <a:ext cx="6696744" cy="572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>
  <p:cSld name="Porównani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9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755576" y="1628800"/>
            <a:ext cx="4050414" cy="51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5004048" y="1628800"/>
            <a:ext cx="4050414" cy="51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4"/>
          </p:nvPr>
        </p:nvSpPr>
        <p:spPr>
          <a:xfrm>
            <a:off x="755576" y="1120625"/>
            <a:ext cx="4050414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5"/>
          </p:nvPr>
        </p:nvSpPr>
        <p:spPr>
          <a:xfrm>
            <a:off x="5004048" y="1120625"/>
            <a:ext cx="4050414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0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1"/>
          </p:nvPr>
        </p:nvSpPr>
        <p:spPr>
          <a:xfrm>
            <a:off x="4139952" y="116632"/>
            <a:ext cx="4896544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2"/>
          </p:nvPr>
        </p:nvSpPr>
        <p:spPr>
          <a:xfrm>
            <a:off x="683568" y="1435100"/>
            <a:ext cx="3312368" cy="530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1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>
            <a:spLocks noGrp="1"/>
          </p:cNvSpPr>
          <p:nvPr>
            <p:ph type="pic" idx="2"/>
          </p:nvPr>
        </p:nvSpPr>
        <p:spPr>
          <a:xfrm>
            <a:off x="755576" y="283"/>
            <a:ext cx="8388046" cy="472729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253952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>
  <p:cSld name="Nagłówek sekcj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2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2"/>
          <p:cNvSpPr>
            <a:spLocks noGrp="1"/>
          </p:cNvSpPr>
          <p:nvPr>
            <p:ph type="pic" idx="2"/>
          </p:nvPr>
        </p:nvSpPr>
        <p:spPr>
          <a:xfrm>
            <a:off x="755575" y="1844823"/>
            <a:ext cx="3672409" cy="4968553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2"/>
          <p:cNvSpPr txBox="1">
            <a:spLocks noGrp="1"/>
          </p:cNvSpPr>
          <p:nvPr>
            <p:ph type="body" idx="1"/>
          </p:nvPr>
        </p:nvSpPr>
        <p:spPr>
          <a:xfrm>
            <a:off x="4571428" y="1844823"/>
            <a:ext cx="4465067" cy="496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3"/>
          <p:cNvSpPr txBox="1"/>
          <p:nvPr/>
        </p:nvSpPr>
        <p:spPr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5951538"/>
            <a:ext cx="10795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3"/>
          <p:cNvSpPr>
            <a:spLocks noGrp="1"/>
          </p:cNvSpPr>
          <p:nvPr>
            <p:ph type="pic" idx="2"/>
          </p:nvPr>
        </p:nvSpPr>
        <p:spPr>
          <a:xfrm>
            <a:off x="1403648" y="1988840"/>
            <a:ext cx="7614402" cy="4752528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3"/>
          <p:cNvSpPr txBox="1">
            <a:spLocks noGrp="1"/>
          </p:cNvSpPr>
          <p:nvPr>
            <p:ph type="body" idx="1"/>
          </p:nvPr>
        </p:nvSpPr>
        <p:spPr>
          <a:xfrm>
            <a:off x="1403648" y="116632"/>
            <a:ext cx="761440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4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1"/>
          </p:nvPr>
        </p:nvSpPr>
        <p:spPr>
          <a:xfrm>
            <a:off x="755575" y="1556792"/>
            <a:ext cx="8262476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2"/>
          </p:nvPr>
        </p:nvSpPr>
        <p:spPr>
          <a:xfrm>
            <a:off x="755575" y="116632"/>
            <a:ext cx="828472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3"/>
          </p:nvPr>
        </p:nvSpPr>
        <p:spPr>
          <a:xfrm>
            <a:off x="755575" y="620688"/>
            <a:ext cx="82847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5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755575" y="1628800"/>
            <a:ext cx="4032449" cy="51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2"/>
          </p:nvPr>
        </p:nvSpPr>
        <p:spPr>
          <a:xfrm>
            <a:off x="4932040" y="1628801"/>
            <a:ext cx="4108259" cy="511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3"/>
          </p:nvPr>
        </p:nvSpPr>
        <p:spPr>
          <a:xfrm>
            <a:off x="755575" y="44624"/>
            <a:ext cx="828472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4"/>
          </p:nvPr>
        </p:nvSpPr>
        <p:spPr>
          <a:xfrm>
            <a:off x="755575" y="548680"/>
            <a:ext cx="82847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6"/>
          <p:cNvSpPr txBox="1"/>
          <p:nvPr/>
        </p:nvSpPr>
        <p:spPr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 rot="5400000">
            <a:off x="2411760" y="116632"/>
            <a:ext cx="4968551" cy="828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Ba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body" idx="1"/>
          </p:nvPr>
        </p:nvSpPr>
        <p:spPr>
          <a:xfrm>
            <a:off x="4670525" y="116632"/>
            <a:ext cx="4313881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Biblioteka Politechniki Wrocławskiej</a:t>
            </a:r>
            <a:endParaRPr/>
          </a:p>
        </p:txBody>
      </p:sp>
      <p:pic>
        <p:nvPicPr>
          <p:cNvPr id="80" name="Google Shape;8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4049" r="34049"/>
          <a:stretch/>
        </p:blipFill>
        <p:spPr>
          <a:xfrm>
            <a:off x="1403648" y="116632"/>
            <a:ext cx="316835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>
            <a:spLocks noGrp="1"/>
          </p:cNvSpPr>
          <p:nvPr>
            <p:ph type="body" idx="4"/>
          </p:nvPr>
        </p:nvSpPr>
        <p:spPr>
          <a:xfrm>
            <a:off x="4704169" y="2708920"/>
            <a:ext cx="4313882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mbria"/>
              <a:buNone/>
            </a:pPr>
            <a:r>
              <a:rPr lang="pl-PL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Szkolenie biblioteczne</a:t>
            </a:r>
            <a:br>
              <a:rPr lang="pl-PL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32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dla studentów I roku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mbria"/>
              <a:buNone/>
            </a:pPr>
            <a:r>
              <a:rPr lang="pl-PL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rok akademicki 2023/2024</a:t>
            </a:r>
            <a:endParaRPr sz="20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51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/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body" idx="2"/>
          </p:nvPr>
        </p:nvSpPr>
        <p:spPr>
          <a:xfrm>
            <a:off x="755576" y="1196752"/>
            <a:ext cx="8280920" cy="841772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813690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>
                <a:latin typeface="Cambria"/>
                <a:ea typeface="Cambria"/>
                <a:cs typeface="Cambria"/>
                <a:sym typeface="Cambria"/>
              </a:rPr>
              <a:t>Zamawianie książek drogą elektroniczną</a:t>
            </a:r>
            <a:endParaRPr sz="3600" b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A553D311-1646-47C1-852F-83CBEB8C1326}"/>
              </a:ext>
            </a:extLst>
          </p:cNvPr>
          <p:cNvGrpSpPr/>
          <p:nvPr/>
        </p:nvGrpSpPr>
        <p:grpSpPr>
          <a:xfrm>
            <a:off x="755576" y="2182540"/>
            <a:ext cx="8148763" cy="3047828"/>
            <a:chOff x="755576" y="2182540"/>
            <a:chExt cx="8148763" cy="3047828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1A215E65-51F4-480D-8919-C1A3BE611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2182540"/>
              <a:ext cx="8148763" cy="3047828"/>
            </a:xfrm>
            <a:prstGeom prst="rect">
              <a:avLst/>
            </a:prstGeom>
          </p:spPr>
        </p:pic>
        <p:sp>
          <p:nvSpPr>
            <p:cNvPr id="178" name="Google Shape;178;p8"/>
            <p:cNvSpPr/>
            <p:nvPr/>
          </p:nvSpPr>
          <p:spPr>
            <a:xfrm>
              <a:off x="1467656" y="4043317"/>
              <a:ext cx="4557639" cy="576064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ECCB90C-411B-40D8-8B87-D288076C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87" y="2137032"/>
            <a:ext cx="7094329" cy="2653445"/>
          </a:xfrm>
          <a:prstGeom prst="rect">
            <a:avLst/>
          </a:prstGeom>
        </p:spPr>
      </p:pic>
      <p:sp>
        <p:nvSpPr>
          <p:cNvPr id="184" name="Google Shape;184;p9"/>
          <p:cNvSpPr txBox="1">
            <a:spLocks noGrp="1"/>
          </p:cNvSpPr>
          <p:nvPr>
            <p:ph type="body" idx="2"/>
          </p:nvPr>
        </p:nvSpPr>
        <p:spPr>
          <a:xfrm>
            <a:off x="755576" y="1196752"/>
            <a:ext cx="8280920" cy="841772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813690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>
                <a:latin typeface="Cambria"/>
                <a:ea typeface="Cambria"/>
                <a:cs typeface="Cambria"/>
                <a:sym typeface="Cambria"/>
              </a:rPr>
              <a:t>Zamawianie książek drogą elektroniczną</a:t>
            </a:r>
            <a:endParaRPr sz="3600" b="0"/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984" y="5393839"/>
            <a:ext cx="7882800" cy="126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 rot="5400000">
            <a:off x="4415938" y="4838565"/>
            <a:ext cx="511402" cy="360362"/>
          </a:xfrm>
          <a:prstGeom prst="rightArrow">
            <a:avLst>
              <a:gd name="adj1" fmla="val 50000"/>
              <a:gd name="adj2" fmla="val 71448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3893796" y="2834444"/>
            <a:ext cx="648072" cy="27762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755650" y="404664"/>
            <a:ext cx="820883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Wpisz np. tytuł książki, nazwisko autora…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…otrzymasz listę rezultatów wyszukiwania…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86" y="1854438"/>
            <a:ext cx="8208838" cy="47603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/>
        </p:nvSpPr>
        <p:spPr>
          <a:xfrm>
            <a:off x="971600" y="404664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którą można dowolnie rozwijać i zawężać korzystając z filtrów po lewej stronie…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025" y="1567352"/>
            <a:ext cx="1725789" cy="49647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2446018"/>
            <a:ext cx="2786890" cy="32009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2899" y="1505904"/>
            <a:ext cx="1512168" cy="50876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971600" y="404664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…wybierz książkę klikając na tytuł lub dostępne lokalizacje…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0C7BCFE-0B4E-4429-83F7-99BA8979C6CE}"/>
              </a:ext>
            </a:extLst>
          </p:cNvPr>
          <p:cNvGrpSpPr/>
          <p:nvPr/>
        </p:nvGrpSpPr>
        <p:grpSpPr>
          <a:xfrm>
            <a:off x="1024935" y="2132856"/>
            <a:ext cx="7783364" cy="3468493"/>
            <a:chOff x="1024935" y="2132856"/>
            <a:chExt cx="7783364" cy="3468493"/>
          </a:xfrm>
        </p:grpSpPr>
        <p:pic>
          <p:nvPicPr>
            <p:cNvPr id="212" name="Google Shape;212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4935" y="2132856"/>
              <a:ext cx="7783364" cy="346849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13" name="Google Shape;213;p12"/>
            <p:cNvSpPr/>
            <p:nvPr/>
          </p:nvSpPr>
          <p:spPr>
            <a:xfrm flipH="1">
              <a:off x="2995276" y="2322753"/>
              <a:ext cx="576064" cy="288032"/>
            </a:xfrm>
            <a:prstGeom prst="rightArrow">
              <a:avLst>
                <a:gd name="adj1" fmla="val 35979"/>
                <a:gd name="adj2" fmla="val 92890"/>
              </a:avLst>
            </a:prstGeom>
            <a:solidFill>
              <a:srgbClr val="A7190E"/>
            </a:solidFill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1345465" y="5128729"/>
              <a:ext cx="576064" cy="288032"/>
            </a:xfrm>
            <a:prstGeom prst="rightArrow">
              <a:avLst>
                <a:gd name="adj1" fmla="val 35979"/>
                <a:gd name="adj2" fmla="val 92890"/>
              </a:avLst>
            </a:prstGeom>
            <a:solidFill>
              <a:srgbClr val="A7190E"/>
            </a:solidFill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/>
        </p:nvSpPr>
        <p:spPr>
          <a:xfrm>
            <a:off x="971600" y="404664"/>
            <a:ext cx="75608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możesz zobaczyć gdzie dostępna jest wybrana książka…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zaloguj się aby złożyć zamówienie.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13"/>
          <p:cNvGrpSpPr/>
          <p:nvPr/>
        </p:nvGrpSpPr>
        <p:grpSpPr>
          <a:xfrm>
            <a:off x="689941" y="2106729"/>
            <a:ext cx="8358000" cy="4292066"/>
            <a:chOff x="786000" y="2204864"/>
            <a:chExt cx="8358000" cy="4292066"/>
          </a:xfrm>
        </p:grpSpPr>
        <p:pic>
          <p:nvPicPr>
            <p:cNvPr id="221" name="Google Shape;22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6000" y="2204864"/>
              <a:ext cx="8358000" cy="429206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22" name="Google Shape;222;p13"/>
            <p:cNvSpPr/>
            <p:nvPr/>
          </p:nvSpPr>
          <p:spPr>
            <a:xfrm>
              <a:off x="2883316" y="3411582"/>
              <a:ext cx="4176464" cy="18002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81118" y="3158386"/>
              <a:ext cx="1425592" cy="190603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Logowanie do systemu bibliotecznego</a:t>
            </a:r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4"/>
          </p:nvPr>
        </p:nvSpPr>
        <p:spPr>
          <a:xfrm>
            <a:off x="746975" y="981077"/>
            <a:ext cx="8280300" cy="50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l="-1" r="2286" b="654"/>
          <a:stretch/>
        </p:blipFill>
        <p:spPr>
          <a:xfrm>
            <a:off x="1076326" y="2053958"/>
            <a:ext cx="3415776" cy="40027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37;p16">
            <a:extLst>
              <a:ext uri="{FF2B5EF4-FFF2-40B4-BE49-F238E27FC236}">
                <a16:creationId xmlns:a16="http://schemas.microsoft.com/office/drawing/2014/main" id="{6BA68540-87F2-417A-97EF-9587E67AA4F1}"/>
              </a:ext>
            </a:extLst>
          </p:cNvPr>
          <p:cNvSpPr txBox="1"/>
          <p:nvPr/>
        </p:nvSpPr>
        <p:spPr>
          <a:xfrm>
            <a:off x="4726854" y="2045085"/>
            <a:ext cx="411530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 UŻYTKOWIKA: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Nr indeksu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280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Przed pierwszym logowaniem należy zresetować hasło.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7C61B99-8D81-4140-A519-D891F5175BF7}"/>
              </a:ext>
            </a:extLst>
          </p:cNvPr>
          <p:cNvGrpSpPr/>
          <p:nvPr/>
        </p:nvGrpSpPr>
        <p:grpSpPr>
          <a:xfrm>
            <a:off x="5006994" y="5035996"/>
            <a:ext cx="3555024" cy="1302659"/>
            <a:chOff x="5171729" y="5035996"/>
            <a:chExt cx="3555024" cy="1302659"/>
          </a:xfrm>
        </p:grpSpPr>
        <p:sp>
          <p:nvSpPr>
            <p:cNvPr id="10" name="Google Shape;300;p22">
              <a:extLst>
                <a:ext uri="{FF2B5EF4-FFF2-40B4-BE49-F238E27FC236}">
                  <a16:creationId xmlns:a16="http://schemas.microsoft.com/office/drawing/2014/main" id="{94857315-E5D8-4F71-BF70-C51CAD3D14A8}"/>
                </a:ext>
              </a:extLst>
            </p:cNvPr>
            <p:cNvSpPr/>
            <p:nvPr/>
          </p:nvSpPr>
          <p:spPr>
            <a:xfrm>
              <a:off x="5171730" y="5035996"/>
              <a:ext cx="3555023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E11F9477-2F2C-41D2-AC9C-A75BE332BC1B}"/>
                </a:ext>
              </a:extLst>
            </p:cNvPr>
            <p:cNvSpPr/>
            <p:nvPr/>
          </p:nvSpPr>
          <p:spPr>
            <a:xfrm>
              <a:off x="5171729" y="5317993"/>
              <a:ext cx="35550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Reset hasła dla użytkowników </a:t>
              </a:r>
              <a:r>
                <a:rPr lang="pl-PL" dirty="0" err="1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PWr</a:t>
              </a:r>
              <a:endParaRPr lang="pl-PL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lvl="0" algn="ctr"/>
              <a:r>
                <a:rPr lang="pl-PL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używających identyfikatora LDAP dotyczy</a:t>
              </a:r>
            </a:p>
            <a:p>
              <a:pPr lvl="0" algn="ctr"/>
              <a:r>
                <a:rPr lang="pl-PL" b="1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wyłącznie</a:t>
              </a:r>
              <a:r>
                <a:rPr lang="pl-PL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 systemu bibliotecznego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Logowanie do systemu bibliotecznego</a:t>
            </a:r>
            <a:endParaRPr dirty="0"/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4"/>
          </p:nvPr>
        </p:nvSpPr>
        <p:spPr>
          <a:xfrm>
            <a:off x="746975" y="981077"/>
            <a:ext cx="8280300" cy="50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b="1" dirty="0">
              <a:latin typeface="Cambria"/>
              <a:ea typeface="Cambria"/>
              <a:cs typeface="Cambria"/>
              <a:sym typeface="Cambria"/>
            </a:endParaRPr>
          </a:p>
          <a:p>
            <a:pPr marL="0" indent="0" algn="ctr">
              <a:spcBef>
                <a:spcPts val="560"/>
              </a:spcBef>
              <a:buSzPts val="2800"/>
            </a:pPr>
            <a:r>
              <a:rPr lang="pl-PL" sz="2800" dirty="0">
                <a:latin typeface="Cambria"/>
                <a:ea typeface="Cambria"/>
                <a:cs typeface="Cambria"/>
                <a:sym typeface="Cambria"/>
              </a:rPr>
              <a:t>resetowanie hasła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F2E041-90C1-46CC-A2B4-93FC8673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641901"/>
            <a:ext cx="3084830" cy="4881488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7BC23A7-7059-4AF9-A64A-88C672FBC2EB}"/>
              </a:ext>
            </a:extLst>
          </p:cNvPr>
          <p:cNvSpPr/>
          <p:nvPr/>
        </p:nvSpPr>
        <p:spPr>
          <a:xfrm>
            <a:off x="1136430" y="4599708"/>
            <a:ext cx="2365722" cy="3654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Google Shape;244;p16">
            <a:extLst>
              <a:ext uri="{FF2B5EF4-FFF2-40B4-BE49-F238E27FC236}">
                <a16:creationId xmlns:a16="http://schemas.microsoft.com/office/drawing/2014/main" id="{CB909519-F4F4-4708-93FA-AEE1F8569EEA}"/>
              </a:ext>
            </a:extLst>
          </p:cNvPr>
          <p:cNvCxnSpPr>
            <a:cxnSpLocks/>
          </p:cNvCxnSpPr>
          <p:nvPr/>
        </p:nvCxnSpPr>
        <p:spPr>
          <a:xfrm>
            <a:off x="3934152" y="4641983"/>
            <a:ext cx="0" cy="305048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247;p16">
            <a:extLst>
              <a:ext uri="{FF2B5EF4-FFF2-40B4-BE49-F238E27FC236}">
                <a16:creationId xmlns:a16="http://schemas.microsoft.com/office/drawing/2014/main" id="{49697D7A-9580-45EB-A54B-0302A6368C95}"/>
              </a:ext>
            </a:extLst>
          </p:cNvPr>
          <p:cNvCxnSpPr>
            <a:cxnSpLocks/>
          </p:cNvCxnSpPr>
          <p:nvPr/>
        </p:nvCxnSpPr>
        <p:spPr>
          <a:xfrm flipH="1">
            <a:off x="3502152" y="4798252"/>
            <a:ext cx="4320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F3C0E376-9F2A-4047-B6E9-D60BE760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51" y="3186907"/>
            <a:ext cx="2388846" cy="32226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7" name="Google Shape;237;p16">
            <a:extLst>
              <a:ext uri="{FF2B5EF4-FFF2-40B4-BE49-F238E27FC236}">
                <a16:creationId xmlns:a16="http://schemas.microsoft.com/office/drawing/2014/main" id="{DFC58954-6D31-4897-9FEB-F39EAB6D3A40}"/>
              </a:ext>
            </a:extLst>
          </p:cNvPr>
          <p:cNvSpPr txBox="1"/>
          <p:nvPr/>
        </p:nvSpPr>
        <p:spPr>
          <a:xfrm>
            <a:off x="6025896" y="1671759"/>
            <a:ext cx="29682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zresetować hasło należy wpisać </a:t>
            </a:r>
            <a:r>
              <a:rPr lang="pl-PL" sz="2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nr indeksu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 polu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podstawowy identyfikator 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kliknąć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Wyślij.</a:t>
            </a:r>
            <a:endParaRPr lang="pl-PL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58765213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506030" y="404664"/>
            <a:ext cx="867448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złożyć zamówienie kliknij </a:t>
            </a: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 </a:t>
            </a: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wybierz miejsce odbioru oraz warunki korzystania…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kliknij </a:t>
            </a:r>
            <a:r>
              <a:rPr lang="pl-PL" sz="28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 ZAMÓWIENIE</a:t>
            </a:r>
            <a:r>
              <a:rPr lang="pl-PL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800" i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8" name="Google Shape;238;p16"/>
          <p:cNvGrpSpPr/>
          <p:nvPr/>
        </p:nvGrpSpPr>
        <p:grpSpPr>
          <a:xfrm>
            <a:off x="724524" y="2091425"/>
            <a:ext cx="5777981" cy="3191895"/>
            <a:chOff x="817834" y="2780928"/>
            <a:chExt cx="5256584" cy="2903863"/>
          </a:xfrm>
        </p:grpSpPr>
        <p:pic>
          <p:nvPicPr>
            <p:cNvPr id="239" name="Google Shape;23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7834" y="2780928"/>
              <a:ext cx="5256584" cy="29038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240" name="Google Shape;240;p16"/>
            <p:cNvSpPr/>
            <p:nvPr/>
          </p:nvSpPr>
          <p:spPr>
            <a:xfrm>
              <a:off x="1333976" y="2985201"/>
              <a:ext cx="576064" cy="190603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A719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7568" y="3356992"/>
            <a:ext cx="6333096" cy="3096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2" name="Google Shape;242;p16"/>
          <p:cNvSpPr/>
          <p:nvPr/>
        </p:nvSpPr>
        <p:spPr>
          <a:xfrm>
            <a:off x="5051878" y="5974157"/>
            <a:ext cx="576064" cy="288032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16"/>
          <p:cNvCxnSpPr/>
          <p:nvPr/>
        </p:nvCxnSpPr>
        <p:spPr>
          <a:xfrm rot="10800000">
            <a:off x="6804793" y="4948312"/>
            <a:ext cx="288032" cy="0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6"/>
          <p:cNvCxnSpPr/>
          <p:nvPr/>
        </p:nvCxnSpPr>
        <p:spPr>
          <a:xfrm>
            <a:off x="5462223" y="4208835"/>
            <a:ext cx="0" cy="305048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6"/>
          <p:cNvCxnSpPr/>
          <p:nvPr/>
        </p:nvCxnSpPr>
        <p:spPr>
          <a:xfrm>
            <a:off x="6804248" y="4795788"/>
            <a:ext cx="0" cy="305048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57" y="4754662"/>
            <a:ext cx="1672140" cy="1122610"/>
          </a:xfrm>
          <a:prstGeom prst="rect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7" name="Google Shape;247;p16"/>
          <p:cNvCxnSpPr/>
          <p:nvPr/>
        </p:nvCxnSpPr>
        <p:spPr>
          <a:xfrm rot="10800000">
            <a:off x="5176527" y="4365104"/>
            <a:ext cx="288032" cy="0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8" name="Google Shape;2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6945" y="4288574"/>
            <a:ext cx="2763598" cy="1444682"/>
          </a:xfrm>
          <a:prstGeom prst="rect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/>
        </p:nvSpPr>
        <p:spPr>
          <a:xfrm>
            <a:off x="1043607" y="1549887"/>
            <a:ext cx="756084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Kiedy zamówienie zostanie zrealizowane otrzymasz powiadomienie na maila.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Informacje o zamówieniu można sprawdzić również na koncie bibliotecznym.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808" y="141608"/>
            <a:ext cx="7560840" cy="1218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 t="2086"/>
          <a:stretch/>
        </p:blipFill>
        <p:spPr>
          <a:xfrm>
            <a:off x="1244793" y="3281992"/>
            <a:ext cx="7298790" cy="29882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4F9AB9D-BC64-4575-B446-F8E4B2EF7DEF}"/>
              </a:ext>
            </a:extLst>
          </p:cNvPr>
          <p:cNvSpPr/>
          <p:nvPr/>
        </p:nvSpPr>
        <p:spPr>
          <a:xfrm>
            <a:off x="4181382" y="5051390"/>
            <a:ext cx="1846555" cy="47051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Google Shape;245;p16">
            <a:extLst>
              <a:ext uri="{FF2B5EF4-FFF2-40B4-BE49-F238E27FC236}">
                <a16:creationId xmlns:a16="http://schemas.microsoft.com/office/drawing/2014/main" id="{8C0A78FC-52D6-4905-B90D-7DA62793334A}"/>
              </a:ext>
            </a:extLst>
          </p:cNvPr>
          <p:cNvCxnSpPr>
            <a:cxnSpLocks/>
          </p:cNvCxnSpPr>
          <p:nvPr/>
        </p:nvCxnSpPr>
        <p:spPr>
          <a:xfrm>
            <a:off x="5087897" y="4932842"/>
            <a:ext cx="0" cy="113786"/>
          </a:xfrm>
          <a:prstGeom prst="straightConnector1">
            <a:avLst/>
          </a:prstGeom>
          <a:noFill/>
          <a:ln w="9525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68;p19">
            <a:extLst>
              <a:ext uri="{FF2B5EF4-FFF2-40B4-BE49-F238E27FC236}">
                <a16:creationId xmlns:a16="http://schemas.microsoft.com/office/drawing/2014/main" id="{7C323854-6C8A-41CC-B52C-913E28748691}"/>
              </a:ext>
            </a:extLst>
          </p:cNvPr>
          <p:cNvSpPr txBox="1"/>
          <p:nvPr/>
        </p:nvSpPr>
        <p:spPr>
          <a:xfrm>
            <a:off x="4352039" y="4501995"/>
            <a:ext cx="1471715" cy="4308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 gotowe do odbioru</a:t>
            </a:r>
            <a:endParaRPr sz="11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A5A60DD-6D29-4374-8D95-608DB40F30A8}"/>
              </a:ext>
            </a:extLst>
          </p:cNvPr>
          <p:cNvSpPr/>
          <p:nvPr/>
        </p:nvSpPr>
        <p:spPr>
          <a:xfrm>
            <a:off x="4181382" y="5631162"/>
            <a:ext cx="1278385" cy="47051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1115616" y="6089830"/>
            <a:ext cx="3710009" cy="567680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115615" y="5397026"/>
            <a:ext cx="3710009" cy="598558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115616" y="1966900"/>
            <a:ext cx="3710009" cy="3326690"/>
          </a:xfrm>
          <a:prstGeom prst="roundRect">
            <a:avLst>
              <a:gd name="adj" fmla="val 1073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000667" y="5550880"/>
            <a:ext cx="3960440" cy="7200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995339" y="4990569"/>
            <a:ext cx="396576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004048" y="4424366"/>
            <a:ext cx="396576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5004048" y="3560270"/>
            <a:ext cx="3960440" cy="7200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988276" y="3007940"/>
            <a:ext cx="3960440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4998720" y="1472038"/>
            <a:ext cx="396576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55575" y="1472038"/>
            <a:ext cx="3960441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AA39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3"/>
          </p:nvPr>
        </p:nvSpPr>
        <p:spPr>
          <a:xfrm>
            <a:off x="755575" y="12124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System biblioteczno-informacyjny Politechniki Wrocławskiej </a:t>
            </a:r>
            <a:endParaRPr sz="24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4"/>
          </p:nvPr>
        </p:nvSpPr>
        <p:spPr>
          <a:xfrm>
            <a:off x="755576" y="804212"/>
            <a:ext cx="8262474" cy="508175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Biblioteka Politechniki Wrocławskiej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99592" y="1472038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Obsługi Czytelników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11560" y="1912795"/>
            <a:ext cx="4176464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Udostępniania Zasobów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Wypożyczalnia i Czytelnia Główna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Wypożyczalnia i Czytelnia Beletrystyczna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Wypożyczalnia Międzybiblioteczna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Punkt Informacji Normalizacyjnej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l-PL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Akademickie Liceum Ogólnokształcące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11903" y="5330723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Bibliotek Interdyscyplinarnych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03194" y="601972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Obsługi Strefy Otwartej Nauki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5106220" y="1470884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Informacji Naukowej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329681" y="1982418"/>
            <a:ext cx="3710009" cy="375818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886812" y="1958126"/>
            <a:ext cx="29754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Naukometrii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329681" y="2424111"/>
            <a:ext cx="3710009" cy="375818"/>
          </a:xfrm>
          <a:prstGeom prst="roundRect">
            <a:avLst>
              <a:gd name="adj" fmla="val 3937"/>
            </a:avLst>
          </a:prstGeom>
          <a:solidFill>
            <a:schemeClr val="accent1"/>
          </a:solidFill>
          <a:ln w="25400" cap="flat" cmpd="sng">
            <a:solidFill>
              <a:srgbClr val="D46A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886812" y="2418585"/>
            <a:ext cx="3898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</a:pPr>
            <a:r>
              <a:rPr lang="pl-PL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Sekcja Dorobku Naukowego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088802" y="2989065"/>
            <a:ext cx="3786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Gromadzenia Zasobów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97511" y="3505680"/>
            <a:ext cx="3786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 Magazynowania</a:t>
            </a:r>
            <a:b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Kontroli Zasobów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106220" y="4404627"/>
            <a:ext cx="3786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Biblioteka Cyfrowa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106220" y="4942024"/>
            <a:ext cx="3786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Oficyna Wydawnicza PWr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106220" y="5476023"/>
            <a:ext cx="3786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Zespół Administracyjno-Techniczny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/>
        </p:nvSpPr>
        <p:spPr>
          <a:xfrm>
            <a:off x="971600" y="404664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Zamawianie skanów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1043608" y="2022748"/>
            <a:ext cx="7344816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Wszystkie osoby posiadające aktywne konto biblioteczne </a:t>
            </a:r>
            <a:b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mogą złożyć zamówienie na skan materiałów drukowanych udostępnianych przez Bibliotekę.</a:t>
            </a:r>
            <a:endParaRPr lang="pl-PL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Można zamawiać  artykuły z czasopism jak również fragmenty książek np. poszczególne rozdziały.</a:t>
            </a:r>
            <a:endParaRPr lang="pl-PL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Dzienny limit zamówień jednego użytkownika wynosi </a:t>
            </a:r>
            <a:b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 zamówień we wszystkich bibliotekach </a:t>
            </a:r>
            <a:r>
              <a:rPr lang="pl-PL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PWr</a:t>
            </a: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 zamówienia z jednej książki nie może przekroczyć </a:t>
            </a:r>
            <a:b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20% całości (limit odnawia się po 6 miesiącach).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Zamówienia będą realizowane według kolejności zgłoszeń.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Istnieje możliwość przystosowania skanów dla osób słabowidzących i niewidomych. Taką prośbę należy wpisać w polu „Komentarz” podczas składania zamówienia.</a:t>
            </a:r>
            <a:endParaRPr dirty="0"/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4294967295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/>
        </p:nvSpPr>
        <p:spPr>
          <a:xfrm>
            <a:off x="5372444" y="1506913"/>
            <a:ext cx="33935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Wybierz książkę i 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 na skan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1170822" y="4776599"/>
            <a:ext cx="36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…wpisz zakres stron  i 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 ZAMÓWIENIE NA SKAN.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C58EE648-8B87-4AF7-8846-E43BCFBFE8DF}"/>
              </a:ext>
            </a:extLst>
          </p:cNvPr>
          <p:cNvGrpSpPr/>
          <p:nvPr/>
        </p:nvGrpSpPr>
        <p:grpSpPr>
          <a:xfrm>
            <a:off x="677402" y="1939311"/>
            <a:ext cx="8298866" cy="4787577"/>
            <a:chOff x="677402" y="1280943"/>
            <a:chExt cx="8298866" cy="4787577"/>
          </a:xfrm>
        </p:grpSpPr>
        <p:grpSp>
          <p:nvGrpSpPr>
            <p:cNvPr id="269" name="Google Shape;269;p19"/>
            <p:cNvGrpSpPr/>
            <p:nvPr/>
          </p:nvGrpSpPr>
          <p:grpSpPr>
            <a:xfrm>
              <a:off x="677402" y="1280943"/>
              <a:ext cx="7960538" cy="2065000"/>
              <a:chOff x="683569" y="980728"/>
              <a:chExt cx="8227735" cy="2134312"/>
            </a:xfrm>
          </p:grpSpPr>
          <p:pic>
            <p:nvPicPr>
              <p:cNvPr id="270" name="Google Shape;270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83569" y="980728"/>
                <a:ext cx="4425124" cy="183675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pic>
            <p:nvPicPr>
              <p:cNvPr id="271" name="Google Shape;271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835695" y="1521339"/>
                <a:ext cx="7075609" cy="15786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272" name="Google Shape;272;p19"/>
              <p:cNvSpPr/>
              <p:nvPr/>
            </p:nvSpPr>
            <p:spPr>
              <a:xfrm rot="10800000">
                <a:off x="4820661" y="2827008"/>
                <a:ext cx="576064" cy="288032"/>
              </a:xfrm>
              <a:prstGeom prst="rightArrow">
                <a:avLst>
                  <a:gd name="adj1" fmla="val 35979"/>
                  <a:gd name="adj2" fmla="val 92890"/>
                </a:avLst>
              </a:prstGeom>
              <a:solidFill>
                <a:srgbClr val="A7190E"/>
              </a:solidFill>
              <a:ln w="25400" cap="flat" cmpd="sng">
                <a:solidFill>
                  <a:srgbClr val="A719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B1CDE943-B4C8-4414-A8E2-BE271846E4A2}"/>
                </a:ext>
              </a:extLst>
            </p:cNvPr>
            <p:cNvGrpSpPr/>
            <p:nvPr/>
          </p:nvGrpSpPr>
          <p:grpSpPr>
            <a:xfrm>
              <a:off x="5229205" y="2688336"/>
              <a:ext cx="3747063" cy="3380184"/>
              <a:chOff x="5183485" y="3264408"/>
              <a:chExt cx="3747063" cy="3380184"/>
            </a:xfrm>
          </p:grpSpPr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FD0FAF2C-3D43-4FC3-A2AD-3267F5BD7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4478" y="3264408"/>
                <a:ext cx="3516070" cy="3380184"/>
              </a:xfrm>
              <a:prstGeom prst="rect">
                <a:avLst/>
              </a:prstGeom>
              <a:effectLst>
                <a:outerShdw blurRad="292100" dist="139700" dir="2700000" algn="ctr" rotWithShape="0">
                  <a:schemeClr val="tx1">
                    <a:alpha val="65000"/>
                  </a:schemeClr>
                </a:outerShdw>
              </a:effectLst>
            </p:spPr>
          </p:pic>
          <p:sp>
            <p:nvSpPr>
              <p:cNvPr id="274" name="Google Shape;274;p19"/>
              <p:cNvSpPr/>
              <p:nvPr/>
            </p:nvSpPr>
            <p:spPr>
              <a:xfrm>
                <a:off x="6516529" y="6336049"/>
                <a:ext cx="535872" cy="267936"/>
              </a:xfrm>
              <a:prstGeom prst="rightArrow">
                <a:avLst>
                  <a:gd name="adj1" fmla="val 35979"/>
                  <a:gd name="adj2" fmla="val 92890"/>
                </a:avLst>
              </a:prstGeom>
              <a:solidFill>
                <a:srgbClr val="A7190E"/>
              </a:solidFill>
              <a:ln w="25400" cap="flat" cmpd="sng">
                <a:solidFill>
                  <a:srgbClr val="A719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id="{E32BDE4E-2E64-44F7-A509-AB52B8B2957C}"/>
                  </a:ext>
                </a:extLst>
              </p:cNvPr>
              <p:cNvGrpSpPr/>
              <p:nvPr/>
            </p:nvGrpSpPr>
            <p:grpSpPr>
              <a:xfrm>
                <a:off x="5183485" y="4492852"/>
                <a:ext cx="1844230" cy="1065318"/>
                <a:chOff x="1695632" y="4412202"/>
                <a:chExt cx="1982553" cy="1145220"/>
              </a:xfrm>
            </p:grpSpPr>
            <p:sp>
              <p:nvSpPr>
                <p:cNvPr id="2" name="Dymek mowy: owalny 1">
                  <a:extLst>
                    <a:ext uri="{FF2B5EF4-FFF2-40B4-BE49-F238E27FC236}">
                      <a16:creationId xmlns:a16="http://schemas.microsoft.com/office/drawing/2014/main" id="{666473C6-D0BD-4C88-B199-7AB32FBBE81C}"/>
                    </a:ext>
                  </a:extLst>
                </p:cNvPr>
                <p:cNvSpPr/>
                <p:nvPr/>
              </p:nvSpPr>
              <p:spPr>
                <a:xfrm flipH="1">
                  <a:off x="1695632" y="4412202"/>
                  <a:ext cx="1982553" cy="1145220"/>
                </a:xfrm>
                <a:prstGeom prst="wedgeEllipseCallout">
                  <a:avLst>
                    <a:gd name="adj1" fmla="val -56736"/>
                    <a:gd name="adj2" fmla="val 46409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" name="Google Shape;268;p19">
                  <a:extLst>
                    <a:ext uri="{FF2B5EF4-FFF2-40B4-BE49-F238E27FC236}">
                      <a16:creationId xmlns:a16="http://schemas.microsoft.com/office/drawing/2014/main" id="{3FC44CED-4BC9-4161-8F67-2BE7257B17F6}"/>
                    </a:ext>
                  </a:extLst>
                </p:cNvPr>
                <p:cNvSpPr txBox="1"/>
                <p:nvPr/>
              </p:nvSpPr>
              <p:spPr>
                <a:xfrm>
                  <a:off x="1738036" y="4498607"/>
                  <a:ext cx="1901810" cy="954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l-PL" dirty="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Chcesz poznać zawartość książki? Zaznacz</a:t>
                  </a:r>
                  <a:br>
                    <a:rPr lang="pl-PL" dirty="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</a:br>
                  <a:r>
                    <a:rPr lang="pl-PL" i="1" dirty="0">
                      <a:solidFill>
                        <a:schemeClr val="dk1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Spis treści</a:t>
                  </a:r>
                  <a:endParaRPr dirty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D5F422-8A1F-4887-B6A8-0A4702DC783C}"/>
              </a:ext>
            </a:extLst>
          </p:cNvPr>
          <p:cNvGrpSpPr/>
          <p:nvPr/>
        </p:nvGrpSpPr>
        <p:grpSpPr>
          <a:xfrm>
            <a:off x="837330" y="136360"/>
            <a:ext cx="5371446" cy="742770"/>
            <a:chOff x="5171729" y="5035996"/>
            <a:chExt cx="3555024" cy="1302659"/>
          </a:xfrm>
        </p:grpSpPr>
        <p:sp>
          <p:nvSpPr>
            <p:cNvPr id="17" name="Google Shape;300;p22">
              <a:extLst>
                <a:ext uri="{FF2B5EF4-FFF2-40B4-BE49-F238E27FC236}">
                  <a16:creationId xmlns:a16="http://schemas.microsoft.com/office/drawing/2014/main" id="{E5C08D3D-9923-47A4-A945-0EA46FF22861}"/>
                </a:ext>
              </a:extLst>
            </p:cNvPr>
            <p:cNvSpPr/>
            <p:nvPr/>
          </p:nvSpPr>
          <p:spPr>
            <a:xfrm>
              <a:off x="5171730" y="5035996"/>
              <a:ext cx="3555023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6A9D560-6288-4F02-9D06-B2FD01DE3621}"/>
                </a:ext>
              </a:extLst>
            </p:cNvPr>
            <p:cNvSpPr/>
            <p:nvPr/>
          </p:nvSpPr>
          <p:spPr>
            <a:xfrm>
              <a:off x="5171729" y="5217409"/>
              <a:ext cx="35550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800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fragmentu książki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/>
        </p:nvSpPr>
        <p:spPr>
          <a:xfrm>
            <a:off x="5459850" y="1296024"/>
            <a:ext cx="33935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Wybierz czasopismo w którym znajduje się artykuł…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D5F422-8A1F-4887-B6A8-0A4702DC783C}"/>
              </a:ext>
            </a:extLst>
          </p:cNvPr>
          <p:cNvGrpSpPr/>
          <p:nvPr/>
        </p:nvGrpSpPr>
        <p:grpSpPr>
          <a:xfrm>
            <a:off x="837330" y="136360"/>
            <a:ext cx="5724918" cy="742770"/>
            <a:chOff x="5171729" y="5035996"/>
            <a:chExt cx="3788965" cy="1302659"/>
          </a:xfrm>
        </p:grpSpPr>
        <p:sp>
          <p:nvSpPr>
            <p:cNvPr id="17" name="Google Shape;300;p22">
              <a:extLst>
                <a:ext uri="{FF2B5EF4-FFF2-40B4-BE49-F238E27FC236}">
                  <a16:creationId xmlns:a16="http://schemas.microsoft.com/office/drawing/2014/main" id="{E5C08D3D-9923-47A4-A945-0EA46FF22861}"/>
                </a:ext>
              </a:extLst>
            </p:cNvPr>
            <p:cNvSpPr/>
            <p:nvPr/>
          </p:nvSpPr>
          <p:spPr>
            <a:xfrm>
              <a:off x="5171730" y="5035996"/>
              <a:ext cx="3788964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6A9D560-6288-4F02-9D06-B2FD01DE3621}"/>
                </a:ext>
              </a:extLst>
            </p:cNvPr>
            <p:cNvSpPr/>
            <p:nvPr/>
          </p:nvSpPr>
          <p:spPr>
            <a:xfrm>
              <a:off x="5171729" y="5217409"/>
              <a:ext cx="3788964" cy="917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800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artykułu z czasopisma</a:t>
              </a: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B2FEF23D-B9D6-44C7-A5F2-101AD721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32" y="1125780"/>
            <a:ext cx="4601210" cy="220122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101E16-969F-4FDB-A694-AFE45C6E2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183" y="2761825"/>
            <a:ext cx="6253693" cy="1641952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BD5EEC-7C13-4104-BBA5-593FBC79C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878" y="3662334"/>
            <a:ext cx="5145798" cy="3059506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1" name="Google Shape;267;p19">
            <a:extLst>
              <a:ext uri="{FF2B5EF4-FFF2-40B4-BE49-F238E27FC236}">
                <a16:creationId xmlns:a16="http://schemas.microsoft.com/office/drawing/2014/main" id="{2561C0B3-9530-4479-8C46-19E175F3B7C0}"/>
              </a:ext>
            </a:extLst>
          </p:cNvPr>
          <p:cNvSpPr txBox="1"/>
          <p:nvPr/>
        </p:nvSpPr>
        <p:spPr>
          <a:xfrm>
            <a:off x="506658" y="4767696"/>
            <a:ext cx="339351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…sprawdź czy posiadamy Vol./nr w którym znajduje się artykuł…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Google Shape;272;p19">
            <a:extLst>
              <a:ext uri="{FF2B5EF4-FFF2-40B4-BE49-F238E27FC236}">
                <a16:creationId xmlns:a16="http://schemas.microsoft.com/office/drawing/2014/main" id="{87B2ABD5-BCF4-4590-AFAA-A23C0C452E10}"/>
              </a:ext>
            </a:extLst>
          </p:cNvPr>
          <p:cNvSpPr/>
          <p:nvPr/>
        </p:nvSpPr>
        <p:spPr>
          <a:xfrm rot="10800000">
            <a:off x="7589521" y="3248338"/>
            <a:ext cx="557356" cy="278678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72;p19">
            <a:extLst>
              <a:ext uri="{FF2B5EF4-FFF2-40B4-BE49-F238E27FC236}">
                <a16:creationId xmlns:a16="http://schemas.microsoft.com/office/drawing/2014/main" id="{3BD97E6B-ECF5-40DE-9F59-5CEBD04F42BC}"/>
              </a:ext>
            </a:extLst>
          </p:cNvPr>
          <p:cNvSpPr/>
          <p:nvPr/>
        </p:nvSpPr>
        <p:spPr>
          <a:xfrm>
            <a:off x="3430254" y="6445059"/>
            <a:ext cx="557356" cy="278678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785868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4BD5F422-8A1F-4887-B6A8-0A4702DC783C}"/>
              </a:ext>
            </a:extLst>
          </p:cNvPr>
          <p:cNvGrpSpPr/>
          <p:nvPr/>
        </p:nvGrpSpPr>
        <p:grpSpPr>
          <a:xfrm>
            <a:off x="837330" y="136360"/>
            <a:ext cx="5724918" cy="742770"/>
            <a:chOff x="5171729" y="5035996"/>
            <a:chExt cx="3788965" cy="1302659"/>
          </a:xfrm>
        </p:grpSpPr>
        <p:sp>
          <p:nvSpPr>
            <p:cNvPr id="17" name="Google Shape;300;p22">
              <a:extLst>
                <a:ext uri="{FF2B5EF4-FFF2-40B4-BE49-F238E27FC236}">
                  <a16:creationId xmlns:a16="http://schemas.microsoft.com/office/drawing/2014/main" id="{E5C08D3D-9923-47A4-A945-0EA46FF22861}"/>
                </a:ext>
              </a:extLst>
            </p:cNvPr>
            <p:cNvSpPr/>
            <p:nvPr/>
          </p:nvSpPr>
          <p:spPr>
            <a:xfrm>
              <a:off x="5171730" y="5035996"/>
              <a:ext cx="3788964" cy="1302659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6A9D560-6288-4F02-9D06-B2FD01DE3621}"/>
                </a:ext>
              </a:extLst>
            </p:cNvPr>
            <p:cNvSpPr/>
            <p:nvPr/>
          </p:nvSpPr>
          <p:spPr>
            <a:xfrm>
              <a:off x="5171729" y="5217409"/>
              <a:ext cx="3788964" cy="917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800" dirty="0">
                  <a:solidFill>
                    <a:schemeClr val="bg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artykułu z czasopisma</a:t>
              </a:r>
            </a:p>
          </p:txBody>
        </p:sp>
      </p:grpSp>
      <p:sp>
        <p:nvSpPr>
          <p:cNvPr id="21" name="Google Shape;267;p19">
            <a:extLst>
              <a:ext uri="{FF2B5EF4-FFF2-40B4-BE49-F238E27FC236}">
                <a16:creationId xmlns:a16="http://schemas.microsoft.com/office/drawing/2014/main" id="{2561C0B3-9530-4479-8C46-19E175F3B7C0}"/>
              </a:ext>
            </a:extLst>
          </p:cNvPr>
          <p:cNvSpPr txBox="1"/>
          <p:nvPr/>
        </p:nvSpPr>
        <p:spPr>
          <a:xfrm>
            <a:off x="6207016" y="1357586"/>
            <a:ext cx="28536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Skanowanie </a:t>
            </a: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przy odpowiednim numerze…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A88E011-9FFB-47D5-967E-71120F46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49" y="1037213"/>
            <a:ext cx="5370323" cy="3331193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</p:spPr>
      </p:pic>
      <p:sp>
        <p:nvSpPr>
          <p:cNvPr id="14" name="Google Shape;240;p16">
            <a:extLst>
              <a:ext uri="{FF2B5EF4-FFF2-40B4-BE49-F238E27FC236}">
                <a16:creationId xmlns:a16="http://schemas.microsoft.com/office/drawing/2014/main" id="{54BFD670-E80C-4F15-BFB0-A089305FB4D2}"/>
              </a:ext>
            </a:extLst>
          </p:cNvPr>
          <p:cNvSpPr/>
          <p:nvPr/>
        </p:nvSpPr>
        <p:spPr>
          <a:xfrm>
            <a:off x="4803158" y="2423963"/>
            <a:ext cx="633203" cy="20950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6FC6D2-7812-4470-A882-16763C4B3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54" y="2997142"/>
            <a:ext cx="4643080" cy="3587256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</p:spPr>
      </p:pic>
      <p:sp>
        <p:nvSpPr>
          <p:cNvPr id="25" name="Google Shape;272;p19">
            <a:extLst>
              <a:ext uri="{FF2B5EF4-FFF2-40B4-BE49-F238E27FC236}">
                <a16:creationId xmlns:a16="http://schemas.microsoft.com/office/drawing/2014/main" id="{3BD97E6B-ECF5-40DE-9F59-5CEBD04F42BC}"/>
              </a:ext>
            </a:extLst>
          </p:cNvPr>
          <p:cNvSpPr/>
          <p:nvPr/>
        </p:nvSpPr>
        <p:spPr>
          <a:xfrm>
            <a:off x="6188728" y="6294519"/>
            <a:ext cx="557356" cy="278678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Dymek mowy: owalny 18">
            <a:extLst>
              <a:ext uri="{FF2B5EF4-FFF2-40B4-BE49-F238E27FC236}">
                <a16:creationId xmlns:a16="http://schemas.microsoft.com/office/drawing/2014/main" id="{90B3ED9B-09C9-4A4C-9ACA-7F86B5D242EE}"/>
              </a:ext>
            </a:extLst>
          </p:cNvPr>
          <p:cNvSpPr/>
          <p:nvPr/>
        </p:nvSpPr>
        <p:spPr>
          <a:xfrm flipH="1">
            <a:off x="4839734" y="4350779"/>
            <a:ext cx="1844230" cy="1065318"/>
          </a:xfrm>
          <a:prstGeom prst="wedgeEllipseCallout">
            <a:avLst>
              <a:gd name="adj1" fmla="val -56736"/>
              <a:gd name="adj2" fmla="val 464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Google Shape;268;p19">
            <a:extLst>
              <a:ext uri="{FF2B5EF4-FFF2-40B4-BE49-F238E27FC236}">
                <a16:creationId xmlns:a16="http://schemas.microsoft.com/office/drawing/2014/main" id="{630A564C-7C5E-41BD-853F-2FA04A660F69}"/>
              </a:ext>
            </a:extLst>
          </p:cNvPr>
          <p:cNvSpPr txBox="1"/>
          <p:nvPr/>
        </p:nvSpPr>
        <p:spPr>
          <a:xfrm>
            <a:off x="4879179" y="4431156"/>
            <a:ext cx="17691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Chcesz poznać zawartość numeru? Zaznacz</a:t>
            </a:r>
            <a:b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Spis treści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41A1362-2C6A-48D8-8BCC-25BDE601A19F}"/>
              </a:ext>
            </a:extLst>
          </p:cNvPr>
          <p:cNvSpPr/>
          <p:nvPr/>
        </p:nvSpPr>
        <p:spPr>
          <a:xfrm>
            <a:off x="774446" y="4679239"/>
            <a:ext cx="2970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…wpisz zakres stron  i kliknij </a:t>
            </a:r>
            <a:r>
              <a:rPr lang="pl-PL" sz="24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WYŚLIJ ZAMÓWIENIE NA SKAN.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23149384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/>
        </p:nvSpPr>
        <p:spPr>
          <a:xfrm>
            <a:off x="971600" y="404664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Zamawianie skanów spisu treści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1043608" y="2022748"/>
            <a:ext cx="7344816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Jeżeli nie wiesz na jakich stronach znajduje się fragment który chcesz przeczytać, możesz zamówić spis treści. W takiej sytuacji zaznacz „Spis treści”.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Po otrzymaniu spisu treści możesz złożyć kolejne zamówienie na wybrany fragment.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Zamówienie skanu spisu treści nie zmniejsza dziennego limitu (5 zamówień).</a:t>
            </a:r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4294967295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97785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 txBox="1"/>
          <p:nvPr/>
        </p:nvSpPr>
        <p:spPr>
          <a:xfrm>
            <a:off x="971600" y="674693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Zamówienie zostało złożone.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971600" y="4221088"/>
            <a:ext cx="795637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Jeżeli bibliotekarz zauważy nieścisłości w zamówieniu skontaktuje się drogą mailową.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Zamówiony skan zostanie przesłany na maila studenckiego do 2 dni roboczych od złożenia zamówienia.</a:t>
            </a: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772816"/>
            <a:ext cx="8311093" cy="14401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>
            <a:spLocks noGrp="1"/>
          </p:cNvSpPr>
          <p:nvPr>
            <p:ph type="body" idx="3"/>
          </p:nvPr>
        </p:nvSpPr>
        <p:spPr>
          <a:xfrm>
            <a:off x="755650" y="-27384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Pilnuj terminu odbioru książek!</a:t>
            </a:r>
            <a:endParaRPr sz="3600"/>
          </a:p>
        </p:txBody>
      </p:sp>
      <p:sp>
        <p:nvSpPr>
          <p:cNvPr id="288" name="Google Shape;288;p21"/>
          <p:cNvSpPr txBox="1">
            <a:spLocks noGrp="1"/>
          </p:cNvSpPr>
          <p:nvPr>
            <p:ph type="body" idx="4"/>
          </p:nvPr>
        </p:nvSpPr>
        <p:spPr>
          <a:xfrm>
            <a:off x="742305" y="5615662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pl-PL" sz="1800" b="1" dirty="0">
                <a:latin typeface="Times New Roman"/>
                <a:ea typeface="Times New Roman"/>
                <a:cs typeface="Times New Roman"/>
                <a:sym typeface="Times New Roman"/>
              </a:rPr>
              <a:t>UWAGA: w Bibliotekach Filii obowiązują inne godziny pracy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9" name="Google Shape;289;p21"/>
          <p:cNvGraphicFramePr/>
          <p:nvPr/>
        </p:nvGraphicFramePr>
        <p:xfrm>
          <a:off x="970147" y="806346"/>
          <a:ext cx="3671900" cy="4566950"/>
        </p:xfrm>
        <a:graphic>
          <a:graphicData uri="http://schemas.openxmlformats.org/drawingml/2006/table">
            <a:tbl>
              <a:tblPr>
                <a:noFill/>
                <a:tableStyleId>{87EFF243-19D3-4B3F-977B-05B25ACFD229}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650">
                <a:tc gridSpan="2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None/>
                      </a:pPr>
                      <a:r>
                        <a:rPr lang="pl-PL" sz="14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Terminy odbioru książek zamówionych </a:t>
                      </a:r>
                      <a:br>
                        <a:rPr lang="pl-PL" sz="14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pl-PL" sz="14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Wypożyczalni Głównej *</a:t>
                      </a:r>
                      <a:endParaRPr sz="800" b="1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Dzień zamówienia</a:t>
                      </a:r>
                      <a:endParaRPr sz="8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1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Ostatni dzień odbioru</a:t>
                      </a:r>
                      <a:endParaRPr sz="800" b="1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poniedziałek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do 18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wtorek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czwartek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piątek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czwartek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poniedziałek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piątek 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wtorek do 15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sobota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do 18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niedziela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środa do 18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00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0" name="Google Shape;290;p21"/>
          <p:cNvGraphicFramePr/>
          <p:nvPr/>
        </p:nvGraphicFramePr>
        <p:xfrm>
          <a:off x="4858629" y="1181842"/>
          <a:ext cx="3671900" cy="3831325"/>
        </p:xfrm>
        <a:graphic>
          <a:graphicData uri="http://schemas.openxmlformats.org/drawingml/2006/table">
            <a:tbl>
              <a:tblPr>
                <a:noFill/>
                <a:tableStyleId>{87EFF243-19D3-4B3F-977B-05B25ACFD229}</a:tableStyleId>
              </a:tblPr>
              <a:tblGrid>
                <a:gridCol w="200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pl-PL" sz="1400" b="1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Terminy odbioru książek zamówionych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mbria"/>
                        <a:buNone/>
                      </a:pPr>
                      <a:r>
                        <a:rPr lang="pl-PL" sz="1400" b="1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Czytelni Głównej*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Godzina zamówienia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Odbiór</a:t>
                      </a:r>
                      <a:endParaRPr sz="8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godz. 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  <a:b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200" b="0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dzień zamówienia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 godz. </a:t>
                      </a:r>
                      <a:r>
                        <a:rPr lang="pl-PL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r>
                        <a:rPr lang="pl-PL" sz="1200" b="0" i="0" u="none" strike="noStrike" cap="none" baseline="30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  <a:b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1200" b="0" i="0" u="none" strike="noStrike" cap="non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mbria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kolejny dzień pracy Czytelni po dniu zamówienia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1" name="Google Shape;291;p21"/>
          <p:cNvSpPr txBox="1"/>
          <p:nvPr/>
        </p:nvSpPr>
        <p:spPr>
          <a:xfrm>
            <a:off x="1001613" y="6381328"/>
            <a:ext cx="75603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 Godziny otwarcia bibliotek mogą ulec zmianie. Informację o zmianach zamieszczane są na stronie WWW Biblioteki.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Pamiętaj o tym, że:</a:t>
            </a:r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grpSp>
        <p:nvGrpSpPr>
          <p:cNvPr id="299" name="Google Shape;299;p22"/>
          <p:cNvGrpSpPr/>
          <p:nvPr/>
        </p:nvGrpSpPr>
        <p:grpSpPr>
          <a:xfrm>
            <a:off x="1691680" y="1928813"/>
            <a:ext cx="6408738" cy="908050"/>
            <a:chOff x="0" y="0"/>
            <a:chExt cx="6408712" cy="909035"/>
          </a:xfrm>
        </p:grpSpPr>
        <p:sp>
          <p:nvSpPr>
            <p:cNvPr id="300" name="Google Shape;300;p22"/>
            <p:cNvSpPr/>
            <p:nvPr/>
          </p:nvSpPr>
          <p:spPr>
            <a:xfrm>
              <a:off x="0" y="0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44450" y="44498"/>
              <a:ext cx="6319812" cy="820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Zamówione książki może odebrać jedynie właściciel konta</a:t>
              </a:r>
              <a:endParaRPr dirty="0"/>
            </a:p>
          </p:txBody>
        </p:sp>
      </p:grpSp>
      <p:grpSp>
        <p:nvGrpSpPr>
          <p:cNvPr id="302" name="Google Shape;302;p22"/>
          <p:cNvGrpSpPr/>
          <p:nvPr/>
        </p:nvGrpSpPr>
        <p:grpSpPr>
          <a:xfrm>
            <a:off x="1691680" y="2879725"/>
            <a:ext cx="6408738" cy="909638"/>
            <a:chOff x="0" y="841324"/>
            <a:chExt cx="6408712" cy="909035"/>
          </a:xfrm>
        </p:grpSpPr>
        <p:sp>
          <p:nvSpPr>
            <p:cNvPr id="303" name="Google Shape;303;p22"/>
            <p:cNvSpPr/>
            <p:nvPr/>
          </p:nvSpPr>
          <p:spPr>
            <a:xfrm>
              <a:off x="0" y="841324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44450" y="885745"/>
              <a:ext cx="6319812" cy="820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Zamówienie złożone pół godziny przed zamknięciem Biblioteki będzie zrealizowane następnego dnia</a:t>
              </a:r>
              <a:endParaRPr/>
            </a:p>
          </p:txBody>
        </p:sp>
      </p:grpSp>
      <p:grpSp>
        <p:nvGrpSpPr>
          <p:cNvPr id="305" name="Google Shape;305;p22"/>
          <p:cNvGrpSpPr/>
          <p:nvPr/>
        </p:nvGrpSpPr>
        <p:grpSpPr>
          <a:xfrm>
            <a:off x="1691680" y="3838575"/>
            <a:ext cx="6408738" cy="909638"/>
            <a:chOff x="0" y="1799320"/>
            <a:chExt cx="6408712" cy="909035"/>
          </a:xfrm>
        </p:grpSpPr>
        <p:sp>
          <p:nvSpPr>
            <p:cNvPr id="306" name="Google Shape;306;p22"/>
            <p:cNvSpPr/>
            <p:nvPr/>
          </p:nvSpPr>
          <p:spPr>
            <a:xfrm>
              <a:off x="0" y="1799320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44450" y="1843741"/>
              <a:ext cx="6319812" cy="820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Nieodebranie książek w terminie spowoduje </a:t>
              </a:r>
              <a:b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brak możliwość wypożyczenia książek</a:t>
              </a:r>
              <a:endParaRPr/>
            </a:p>
          </p:txBody>
        </p:sp>
      </p:grpSp>
      <p:grpSp>
        <p:nvGrpSpPr>
          <p:cNvPr id="308" name="Google Shape;308;p22"/>
          <p:cNvGrpSpPr/>
          <p:nvPr/>
        </p:nvGrpSpPr>
        <p:grpSpPr>
          <a:xfrm>
            <a:off x="1691680" y="4795838"/>
            <a:ext cx="6408738" cy="909637"/>
            <a:chOff x="0" y="2757315"/>
            <a:chExt cx="6408712" cy="909035"/>
          </a:xfrm>
        </p:grpSpPr>
        <p:sp>
          <p:nvSpPr>
            <p:cNvPr id="309" name="Google Shape;309;p22"/>
            <p:cNvSpPr/>
            <p:nvPr/>
          </p:nvSpPr>
          <p:spPr>
            <a:xfrm>
              <a:off x="0" y="2757315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44450" y="2801736"/>
              <a:ext cx="6319812" cy="820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 celu odblokowania należy zgłosić się osobiście z legitymacją studencką do Wypożyczalni Głównej lub Biblioteki Interdyscyplinarnej</a:t>
              </a:r>
              <a:endParaRPr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1691680" y="5754688"/>
            <a:ext cx="6408738" cy="908050"/>
            <a:chOff x="0" y="3715310"/>
            <a:chExt cx="6408712" cy="909035"/>
          </a:xfrm>
        </p:grpSpPr>
        <p:sp>
          <p:nvSpPr>
            <p:cNvPr id="312" name="Google Shape;312;p22"/>
            <p:cNvSpPr/>
            <p:nvPr/>
          </p:nvSpPr>
          <p:spPr>
            <a:xfrm>
              <a:off x="0" y="3715310"/>
              <a:ext cx="6408712" cy="909035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4450" y="3759808"/>
              <a:ext cx="6319812" cy="820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7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Czterokrotne nieodebranie książek w terminie (4 blokady) spowoduje zablokowanie konta na 3 miesiące</a:t>
              </a:r>
              <a:endParaRPr/>
            </a:p>
          </p:txBody>
        </p:sp>
      </p:grp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/>
          <p:nvPr/>
        </p:nvSpPr>
        <p:spPr>
          <a:xfrm>
            <a:off x="1547664" y="1713603"/>
            <a:ext cx="7161132" cy="4860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>
              <a:alpha val="5686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3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 dirty="0">
                <a:latin typeface="Cambria"/>
                <a:ea typeface="Cambria"/>
                <a:cs typeface="Cambria"/>
                <a:sym typeface="Cambria"/>
              </a:rPr>
              <a:t>Jak uzyskać książkę w bibliotece, gdzie </a:t>
            </a:r>
            <a:br>
              <a:rPr lang="pl-PL" sz="3200" dirty="0">
                <a:latin typeface="Cambria"/>
                <a:ea typeface="Cambria"/>
                <a:cs typeface="Cambria"/>
                <a:sym typeface="Cambria"/>
              </a:rPr>
            </a:br>
            <a:r>
              <a:rPr lang="pl-PL" sz="3200" dirty="0">
                <a:latin typeface="Cambria"/>
                <a:ea typeface="Cambria"/>
                <a:cs typeface="Cambria"/>
                <a:sym typeface="Cambria"/>
              </a:rPr>
              <a:t>nie ma opcji elektronicznego zamówienia*?</a:t>
            </a:r>
            <a:endParaRPr sz="3200" dirty="0"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804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6864A27-00D2-4BF8-A9E5-B5DB6652B9EE}"/>
              </a:ext>
            </a:extLst>
          </p:cNvPr>
          <p:cNvGrpSpPr/>
          <p:nvPr/>
        </p:nvGrpSpPr>
        <p:grpSpPr>
          <a:xfrm>
            <a:off x="615404" y="1725740"/>
            <a:ext cx="8416429" cy="4860925"/>
            <a:chOff x="615404" y="1881188"/>
            <a:chExt cx="8416429" cy="4860925"/>
          </a:xfrm>
        </p:grpSpPr>
        <p:sp>
          <p:nvSpPr>
            <p:cNvPr id="323" name="Google Shape;323;p23"/>
            <p:cNvSpPr/>
            <p:nvPr/>
          </p:nvSpPr>
          <p:spPr>
            <a:xfrm>
              <a:off x="1259666" y="1881188"/>
              <a:ext cx="7161132" cy="4860925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615404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710320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Sprawdź </a:t>
              </a:r>
              <a:b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 katalogu, czy egzemplarz jest dostępny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2744862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 txBox="1"/>
            <p:nvPr/>
          </p:nvSpPr>
          <p:spPr>
            <a:xfrm>
              <a:off x="2839778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Zapisz na kartce sygnaturę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(np. 345456/1)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874320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 txBox="1"/>
            <p:nvPr/>
          </p:nvSpPr>
          <p:spPr>
            <a:xfrm>
              <a:off x="4969236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Zapisz autora i tytuł książki, którą chcesz wypożyczyć</a:t>
              </a:r>
              <a:endParaRPr sz="1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7003778" y="3339465"/>
              <a:ext cx="2028055" cy="194437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 txBox="1"/>
            <p:nvPr/>
          </p:nvSpPr>
          <p:spPr>
            <a:xfrm>
              <a:off x="7098694" y="3434381"/>
              <a:ext cx="1838223" cy="1754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Podejdź do dyżurującego bibliotekarza, by przekazać mu kartkę z wszystkimi danymi i poczekaj chwilę na realizację zamówienia </a:t>
              </a:r>
              <a:endParaRPr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CC9E8C3-E995-4DE7-BC95-AF34DCE399BE}"/>
              </a:ext>
            </a:extLst>
          </p:cNvPr>
          <p:cNvGrpSpPr/>
          <p:nvPr/>
        </p:nvGrpSpPr>
        <p:grpSpPr>
          <a:xfrm>
            <a:off x="710320" y="5632953"/>
            <a:ext cx="7344816" cy="1292621"/>
            <a:chOff x="710320" y="5303769"/>
            <a:chExt cx="7344816" cy="1292621"/>
          </a:xfrm>
        </p:grpSpPr>
        <p:sp>
          <p:nvSpPr>
            <p:cNvPr id="16" name="Google Shape;261;p18">
              <a:extLst>
                <a:ext uri="{FF2B5EF4-FFF2-40B4-BE49-F238E27FC236}">
                  <a16:creationId xmlns:a16="http://schemas.microsoft.com/office/drawing/2014/main" id="{73BF296E-9E5C-4035-A190-0AD77044F132}"/>
                </a:ext>
              </a:extLst>
            </p:cNvPr>
            <p:cNvSpPr/>
            <p:nvPr/>
          </p:nvSpPr>
          <p:spPr>
            <a:xfrm>
              <a:off x="710320" y="5303769"/>
              <a:ext cx="7344816" cy="1292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</a:pPr>
              <a:r>
                <a:rPr lang="pl-PL" sz="1600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* </a:t>
              </a: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Brak opcji zamówień elektronicznych: 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Biblioteka Górnictwa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Biblioteka Języków Obcych</a:t>
              </a: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Biblioteka w Legnicy</a:t>
              </a: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E44DD07-3183-4109-8BFC-B157B6D243C6}"/>
                </a:ext>
              </a:extLst>
            </p:cNvPr>
            <p:cNvSpPr/>
            <p:nvPr/>
          </p:nvSpPr>
          <p:spPr>
            <a:xfrm>
              <a:off x="3099850" y="5599929"/>
              <a:ext cx="27797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600"/>
                </a:spcAft>
                <a:buClr>
                  <a:srgbClr val="C00000"/>
                </a:buClr>
                <a:buSzPts val="2000"/>
                <a:buFont typeface="Noto Sans Symbols"/>
                <a:buChar char="▪"/>
              </a:pPr>
              <a:r>
                <a:rPr lang="pl-PL" dirty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Egzemplarze czytelniane w bibliotekach interdyscyplinarnych</a:t>
              </a:r>
            </a:p>
          </p:txBody>
        </p:sp>
      </p:grp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799" y="3573016"/>
            <a:ext cx="4405681" cy="31264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7" name="Google Shape;337;p24"/>
          <p:cNvSpPr txBox="1">
            <a:spLocks noGrp="1"/>
          </p:cNvSpPr>
          <p:nvPr>
            <p:ph type="body" idx="3"/>
          </p:nvPr>
        </p:nvSpPr>
        <p:spPr>
          <a:xfrm>
            <a:off x="683568" y="116632"/>
            <a:ext cx="84969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pl-PL" sz="2600" dirty="0">
                <a:latin typeface="Cambria"/>
                <a:ea typeface="Cambria"/>
                <a:cs typeface="Cambria"/>
                <a:sym typeface="Cambria"/>
              </a:rPr>
              <a:t>Samodzielne przedłużenie terminu zwrotu książki jest  możliwe nie wcześniej niż  15 dni przed terminem zwrotu.</a:t>
            </a:r>
            <a:endParaRPr sz="2600" dirty="0"/>
          </a:p>
        </p:txBody>
      </p:sp>
      <p:sp>
        <p:nvSpPr>
          <p:cNvPr id="338" name="Google Shape;338;p24"/>
          <p:cNvSpPr/>
          <p:nvPr/>
        </p:nvSpPr>
        <p:spPr>
          <a:xfrm rot="-5400000">
            <a:off x="7956376" y="3861048"/>
            <a:ext cx="576064" cy="288032"/>
          </a:xfrm>
          <a:prstGeom prst="rightArrow">
            <a:avLst>
              <a:gd name="adj1" fmla="val 50000"/>
              <a:gd name="adj2" fmla="val 8395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 txBox="1">
            <a:spLocks noGrp="1"/>
          </p:cNvSpPr>
          <p:nvPr>
            <p:ph type="body" idx="3"/>
          </p:nvPr>
        </p:nvSpPr>
        <p:spPr>
          <a:xfrm>
            <a:off x="721196" y="5301209"/>
            <a:ext cx="3490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None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… lub zaznacz książki do przedłużenia i kliknij </a:t>
            </a:r>
            <a:r>
              <a:rPr lang="pl-PL" sz="2400" i="1" dirty="0">
                <a:latin typeface="Cambria"/>
                <a:ea typeface="Cambria"/>
                <a:cs typeface="Cambria"/>
                <a:sym typeface="Cambria"/>
              </a:rPr>
              <a:t>PRZEDŁUŻ WYBRANE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2400" dirty="0"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3"/>
          </p:nvPr>
        </p:nvSpPr>
        <p:spPr>
          <a:xfrm>
            <a:off x="6084168" y="2141240"/>
            <a:ext cx="30963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mbria"/>
              <a:buNone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Skorzystaj z przycisku </a:t>
            </a:r>
            <a:r>
              <a:rPr lang="pl-PL" sz="2400" i="1" dirty="0">
                <a:latin typeface="Cambria"/>
                <a:ea typeface="Cambria"/>
                <a:cs typeface="Cambria"/>
                <a:sym typeface="Cambria"/>
              </a:rPr>
              <a:t>PRZEDŁUŻ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 przy konkretnej książce…</a:t>
            </a:r>
            <a:endParaRPr sz="2400" dirty="0"/>
          </a:p>
        </p:txBody>
      </p:sp>
      <p:sp>
        <p:nvSpPr>
          <p:cNvPr id="341" name="Google Shape;341;p24"/>
          <p:cNvSpPr txBox="1">
            <a:spLocks noGrp="1"/>
          </p:cNvSpPr>
          <p:nvPr>
            <p:ph type="body" idx="4"/>
          </p:nvPr>
        </p:nvSpPr>
        <p:spPr>
          <a:xfrm>
            <a:off x="755650" y="1048767"/>
            <a:ext cx="8280400" cy="292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grpSp>
        <p:nvGrpSpPr>
          <p:cNvPr id="342" name="Google Shape;342;p24"/>
          <p:cNvGrpSpPr/>
          <p:nvPr/>
        </p:nvGrpSpPr>
        <p:grpSpPr>
          <a:xfrm>
            <a:off x="720502" y="1556793"/>
            <a:ext cx="5121488" cy="3240359"/>
            <a:chOff x="720502" y="1556793"/>
            <a:chExt cx="5121488" cy="3240359"/>
          </a:xfrm>
        </p:grpSpPr>
        <p:grpSp>
          <p:nvGrpSpPr>
            <p:cNvPr id="343" name="Google Shape;343;p24"/>
            <p:cNvGrpSpPr/>
            <p:nvPr/>
          </p:nvGrpSpPr>
          <p:grpSpPr>
            <a:xfrm>
              <a:off x="720502" y="1556793"/>
              <a:ext cx="5121488" cy="3240359"/>
              <a:chOff x="720502" y="1484785"/>
              <a:chExt cx="5121488" cy="3240359"/>
            </a:xfrm>
          </p:grpSpPr>
          <p:pic>
            <p:nvPicPr>
              <p:cNvPr id="344" name="Google Shape;344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20502" y="1484785"/>
                <a:ext cx="5121488" cy="324035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5"/>
                  </a:srgbClr>
                </a:outerShdw>
              </a:effectLst>
            </p:spPr>
          </p:pic>
          <p:sp>
            <p:nvSpPr>
              <p:cNvPr id="345" name="Google Shape;345;p24"/>
              <p:cNvSpPr/>
              <p:nvPr/>
            </p:nvSpPr>
            <p:spPr>
              <a:xfrm rot="10800000">
                <a:off x="5076056" y="3222500"/>
                <a:ext cx="576064" cy="288032"/>
              </a:xfrm>
              <a:prstGeom prst="rightArrow">
                <a:avLst>
                  <a:gd name="adj1" fmla="val 35979"/>
                  <a:gd name="adj2" fmla="val 98181"/>
                </a:avLst>
              </a:prstGeom>
              <a:solidFill>
                <a:srgbClr val="A7190E"/>
              </a:solidFill>
              <a:ln w="25400" cap="flat" cmpd="sng">
                <a:solidFill>
                  <a:srgbClr val="A719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6" name="Google Shape;346;p24"/>
            <p:cNvCxnSpPr/>
            <p:nvPr/>
          </p:nvCxnSpPr>
          <p:spPr>
            <a:xfrm rot="10800000">
              <a:off x="2665884" y="2598812"/>
              <a:ext cx="1089645" cy="0"/>
            </a:xfrm>
            <a:prstGeom prst="straightConnector1">
              <a:avLst/>
            </a:prstGeom>
            <a:noFill/>
            <a:ln w="9525" cap="flat" cmpd="sng">
              <a:solidFill>
                <a:srgbClr val="AA393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24"/>
            <p:cNvCxnSpPr/>
            <p:nvPr/>
          </p:nvCxnSpPr>
          <p:spPr>
            <a:xfrm rot="10800000">
              <a:off x="2684934" y="3429000"/>
              <a:ext cx="1089645" cy="0"/>
            </a:xfrm>
            <a:prstGeom prst="straightConnector1">
              <a:avLst/>
            </a:prstGeom>
            <a:noFill/>
            <a:ln w="9525" cap="flat" cmpd="sng">
              <a:solidFill>
                <a:srgbClr val="AA393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24"/>
            <p:cNvCxnSpPr/>
            <p:nvPr/>
          </p:nvCxnSpPr>
          <p:spPr>
            <a:xfrm rot="10800000">
              <a:off x="2690267" y="2214389"/>
              <a:ext cx="1089645" cy="0"/>
            </a:xfrm>
            <a:prstGeom prst="straightConnector1">
              <a:avLst/>
            </a:prstGeom>
            <a:noFill/>
            <a:ln w="9525" cap="flat" cmpd="sng">
              <a:solidFill>
                <a:srgbClr val="AA393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755650" y="1484784"/>
            <a:ext cx="4049713" cy="504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80975" lvl="0" indent="-66675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Architektury (E-3)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Budownictwa (D-2)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Chemii (A-3)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Elektroniki i Fotoniki (C-6)</a:t>
            </a:r>
            <a:endParaRPr dirty="0"/>
          </a:p>
          <a:p>
            <a:pPr marL="180975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Elektrycznego, Medyczna (D-20) </a:t>
            </a:r>
          </a:p>
          <a:p>
            <a:pPr marL="180975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Biblioteka Energetyki, Elektroniki i Telekomunikacji (C-6)</a:t>
            </a: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Górnictwa (L-1)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Inżynierii Środowiska (D-2)</a:t>
            </a:r>
          </a:p>
          <a:p>
            <a:pPr marL="180975" lvl="0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Biblioteka Języków Obcych (H-4)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Matematyki (C-19)</a:t>
            </a:r>
          </a:p>
          <a:p>
            <a:pPr marL="180975" indent="-180975">
              <a:spcBef>
                <a:spcPts val="360"/>
              </a:spcBef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Zarządzania, Mechaniki, Fizyki (B-4)</a:t>
            </a:r>
            <a:endParaRPr lang="pl-PL" sz="1800"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endParaRPr lang="pl-PL"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2"/>
          </p:nvPr>
        </p:nvSpPr>
        <p:spPr>
          <a:xfrm>
            <a:off x="5003800" y="1484784"/>
            <a:ext cx="4051300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80975" lvl="0" indent="-66675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w Wałbrzychu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w Legnicy</a:t>
            </a:r>
            <a:endParaRPr dirty="0"/>
          </a:p>
          <a:p>
            <a:pPr marL="180975" lvl="0" indent="-1809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Char char="▪"/>
            </a:pPr>
            <a:r>
              <a:rPr lang="pl-PL" sz="1800" dirty="0">
                <a:latin typeface="Cambria"/>
                <a:ea typeface="Cambria"/>
                <a:cs typeface="Cambria"/>
                <a:sym typeface="Cambria"/>
              </a:rPr>
              <a:t>Biblioteka w Jeleniej Górze</a:t>
            </a:r>
            <a:endParaRPr dirty="0"/>
          </a:p>
          <a:p>
            <a:pPr marL="180975" lvl="0" indent="-66675" algn="l" rtl="0">
              <a:spcBef>
                <a:spcPts val="360"/>
              </a:spcBef>
              <a:spcAft>
                <a:spcPts val="0"/>
              </a:spcAft>
              <a:buClr>
                <a:srgbClr val="A7190E"/>
              </a:buClr>
              <a:buSzPts val="1800"/>
              <a:buFont typeface="Noto Sans Symbols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9945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Biblioteki Interdyscyplinarne</a:t>
            </a:r>
            <a:endParaRPr sz="360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4049713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lang="pl-PL" sz="1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 terenie Wrocławia</a:t>
            </a:r>
            <a:endParaRPr sz="1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5"/>
          </p:nvPr>
        </p:nvSpPr>
        <p:spPr>
          <a:xfrm>
            <a:off x="5003800" y="1120775"/>
            <a:ext cx="40513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None/>
            </a:pPr>
            <a:r>
              <a:rPr lang="pl-PL" sz="1600" b="1" dirty="0">
                <a:latin typeface="Cambria"/>
                <a:ea typeface="Cambria"/>
                <a:cs typeface="Cambria"/>
                <a:sym typeface="Cambria"/>
              </a:rPr>
              <a:t>Filie zamiejscowe</a:t>
            </a:r>
            <a:endParaRPr sz="1600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body" idx="3"/>
          </p:nvPr>
        </p:nvSpPr>
        <p:spPr>
          <a:xfrm>
            <a:off x="755575" y="16235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 dirty="0">
                <a:latin typeface="Cambria"/>
                <a:ea typeface="Cambria"/>
                <a:cs typeface="Cambria"/>
                <a:sym typeface="Cambria"/>
              </a:rPr>
              <a:t>Spokojnie, przypominamy o terminach zwrotu książek</a:t>
            </a:r>
            <a:endParaRPr sz="3200" dirty="0"/>
          </a:p>
        </p:txBody>
      </p:sp>
      <p:sp>
        <p:nvSpPr>
          <p:cNvPr id="354" name="Google Shape;354;p25"/>
          <p:cNvSpPr txBox="1">
            <a:spLocks noGrp="1"/>
          </p:cNvSpPr>
          <p:nvPr>
            <p:ph type="body" idx="4"/>
          </p:nvPr>
        </p:nvSpPr>
        <p:spPr>
          <a:xfrm>
            <a:off x="755575" y="1175489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dirty="0"/>
          </a:p>
        </p:txBody>
      </p:sp>
      <p:grpSp>
        <p:nvGrpSpPr>
          <p:cNvPr id="355" name="Google Shape;355;p25"/>
          <p:cNvGrpSpPr/>
          <p:nvPr/>
        </p:nvGrpSpPr>
        <p:grpSpPr>
          <a:xfrm>
            <a:off x="1475656" y="2534852"/>
            <a:ext cx="6913017" cy="3229200"/>
            <a:chOff x="0" y="257980"/>
            <a:chExt cx="6913017" cy="3229200"/>
          </a:xfrm>
        </p:grpSpPr>
        <p:sp>
          <p:nvSpPr>
            <p:cNvPr id="356" name="Google Shape;356;p25"/>
            <p:cNvSpPr/>
            <p:nvPr/>
          </p:nvSpPr>
          <p:spPr>
            <a:xfrm>
              <a:off x="0" y="257980"/>
              <a:ext cx="6913017" cy="152100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 txBox="1"/>
            <p:nvPr/>
          </p:nvSpPr>
          <p:spPr>
            <a:xfrm>
              <a:off x="74249" y="332229"/>
              <a:ext cx="6764519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Przypomnienia wysyłane są na podany przy zakładaniu konta bibliotecznego adres e-mail </a:t>
              </a:r>
              <a:b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7 dni przed terminem zwrotu</a:t>
              </a:r>
              <a:endParaRPr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0" y="1966180"/>
              <a:ext cx="6913017" cy="1521000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 txBox="1"/>
            <p:nvPr/>
          </p:nvSpPr>
          <p:spPr>
            <a:xfrm>
              <a:off x="74249" y="2040429"/>
              <a:ext cx="6764519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Przekroczenie terminu zwrotu książek skutkuje blokadą konta użytkownika – blokada na korzystanie</a:t>
              </a:r>
              <a:b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pl-PL" sz="22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z zasobów Biblioteki</a:t>
              </a:r>
              <a:endParaRPr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>
                <a:latin typeface="Cambria"/>
                <a:ea typeface="Cambria"/>
                <a:cs typeface="Cambria"/>
                <a:sym typeface="Cambria"/>
              </a:rPr>
              <a:t>Wypożyczalnia i Czytelnia Beletrystyczna</a:t>
            </a:r>
            <a:endParaRPr sz="3600"/>
          </a:p>
        </p:txBody>
      </p:sp>
      <p:sp>
        <p:nvSpPr>
          <p:cNvPr id="365" name="Google Shape;365;p26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1835150" y="2276872"/>
            <a:ext cx="5689600" cy="842963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>
            <a:off x="1835150" y="3818979"/>
            <a:ext cx="5689600" cy="842963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1835150" y="3188742"/>
            <a:ext cx="5689600" cy="558800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1835150" y="2481660"/>
            <a:ext cx="568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Bud. A-1, klatka schodowa „C”, II piętro, pok. 308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1835150" y="3242717"/>
            <a:ext cx="568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Ze zbiorów może korzystać cała społeczność PWr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26"/>
          <p:cNvSpPr txBox="1"/>
          <p:nvPr/>
        </p:nvSpPr>
        <p:spPr>
          <a:xfrm>
            <a:off x="1835150" y="3892004"/>
            <a:ext cx="568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Jednorazowo można wypożyczyć </a:t>
            </a:r>
            <a:b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 książek na okres 1 miesiąca</a:t>
            </a: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1835150" y="4731370"/>
            <a:ext cx="5689600" cy="771525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1835150" y="4797152"/>
            <a:ext cx="568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Książki można zamawiać elektronicznie oraz telefonicznie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1835150" y="5572323"/>
            <a:ext cx="5689600" cy="771525"/>
          </a:xfrm>
          <a:prstGeom prst="roundRect">
            <a:avLst>
              <a:gd name="adj" fmla="val 16667"/>
            </a:avLst>
          </a:prstGeom>
          <a:solidFill>
            <a:srgbClr val="A7190E"/>
          </a:solidFill>
          <a:ln w="9525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1835150" y="5773419"/>
            <a:ext cx="568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</a:pPr>
            <a:r>
              <a:rPr lang="pl-PL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Możliwość skorzystania z wolnego dostępu do półek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Korzystaj mobilnie z beletrystyki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" name="Google Shape;381;p27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Legimi.pl 				  e-zasoby       e-książki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2" name="Google Shape;382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772816"/>
            <a:ext cx="2530895" cy="1552096"/>
          </a:xfrm>
          <a:prstGeom prst="rect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3" name="Google Shape;383;p27"/>
          <p:cNvSpPr/>
          <p:nvPr/>
        </p:nvSpPr>
        <p:spPr>
          <a:xfrm>
            <a:off x="6876256" y="1293053"/>
            <a:ext cx="144016" cy="235988"/>
          </a:xfrm>
          <a:prstGeom prst="chevron">
            <a:avLst>
              <a:gd name="adj" fmla="val 5000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683568" y="3356992"/>
            <a:ext cx="468052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zapisz się do Biblioteki, odbierz kod aktywacyjny i utwórz konto w Legimi.pl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oferta czołowych polskich wydawców literatury pięknej, popularnej i popularno-naukowej,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ok. 200 000 </a:t>
            </a: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ebooków i audiobooków dostępnych w tzw. chmurze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bezpłatna aplikacja dla systemów Android oraz Windows Phone i Windows 8.1, 10, 11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opcja: </a:t>
            </a:r>
            <a:r>
              <a:rPr lang="pl-PL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„…słuchanie bez limitu”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600"/>
              <a:buFont typeface="Noto Sans Symbols"/>
              <a:buChar char="▪"/>
            </a:pPr>
            <a:r>
              <a:rPr lang="pl-PL" sz="1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limit: możliwość korzystania na 2 urządzeniach do wyboru spośród 4 urządzeń (tablet, smartfon, czytnik lub komputer)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5" name="Google Shape;3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4188" y="3789040"/>
            <a:ext cx="4549812" cy="349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7"/>
          <p:cNvSpPr txBox="1"/>
          <p:nvPr/>
        </p:nvSpPr>
        <p:spPr>
          <a:xfrm>
            <a:off x="3779912" y="1964089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Kody można otrzymać w Bibliotekach Interdyscyplinarnych, Bibliotece Beletrystycznej i Wypożyczalni Głównej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SON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28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Zapraszamy do Strefy Otwartej Nauki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807325" y="1916832"/>
            <a:ext cx="826247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Zapraszamy Was również do odwiedzania Strefy Otwartej Nauki</a:t>
            </a:r>
            <a:b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	bud. D-21, </a:t>
            </a:r>
            <a:r>
              <a:rPr lang="pl-PL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Bibliotech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I </a:t>
            </a:r>
            <a:r>
              <a:rPr lang="pl-PL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II piętro, </a:t>
            </a:r>
            <a:b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której będziecie mogli korzystać z naszych zasobów elektronicznych, wysłuchać wykładów oraz skorzystać z Pokojów Pracy Indywidualnej. </a:t>
            </a:r>
            <a:endParaRPr dirty="0"/>
          </a:p>
          <a:p>
            <a:pPr marL="180975" marR="0" lvl="0" indent="-666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Październik-czerwiec od poniedziałku do piątku czynne w godzinach 7:30-20:00, 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soboty od 7:30-15:00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tel. 71 320 47 88 (parter)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tel. 71 320 47 33 (I piętro)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kontakt mailowy: biblioteka.son@pwr.edu.pl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0975" marR="0" lvl="0" indent="-666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Dostęp do norm w Punkcie Informacji Normalizacyjnej </a:t>
            </a:r>
            <a:b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	bud. D-21, parter, pok. 002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tel. 71 320 35 27, pin@pwr.edu.pl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SON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9" name="Google Shape;399;p29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Zapraszamy do Strefy Otwartej Nauki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803799" y="1772816"/>
            <a:ext cx="791043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wejścia upoważnia 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Elektroniczna Legitymacja Studencka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którą należy aktywować przy pierwszej wizycie.</a:t>
            </a:r>
          </a:p>
        </p:txBody>
      </p:sp>
      <p:pic>
        <p:nvPicPr>
          <p:cNvPr id="401" name="Google Shape;401;p29"/>
          <p:cNvPicPr preferRelativeResize="0"/>
          <p:nvPr/>
        </p:nvPicPr>
        <p:blipFill rotWithShape="1">
          <a:blip r:embed="rId3">
            <a:alphaModFix/>
          </a:blip>
          <a:srcRect t="4474" b="6160"/>
          <a:stretch/>
        </p:blipFill>
        <p:spPr>
          <a:xfrm>
            <a:off x="1103622" y="3068960"/>
            <a:ext cx="6996769" cy="367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SON – PPI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30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Zapraszamy do Strefy Otwartej Nauki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803798" y="1772816"/>
            <a:ext cx="82624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POKOJE PRACY INDYWIDUALNEJ (I i II piętro SON)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Aby skorzystać z Pokoju Pracy Indywidualnej należy posiadać aktywne </a:t>
            </a:r>
            <a:b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konto biblioteczne i zgłosić się z legitymacją do dyżurującego bibliotekarza na </a:t>
            </a:r>
            <a:b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I piętrze Strefy Otwartej Nauki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Pokoje dostępne są w godzinach otwarcia SON-u i udostępniane są na 1,5 godziny (lub dłużej, jeśli nie będzie kolejnych osób chcących skorzystać </a:t>
            </a:r>
            <a:b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 pokoju)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pokoju mogą przebywać maksymalnie dwie osoby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" name="Google Shape;4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4225156"/>
            <a:ext cx="3803915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8EA31922-E505-4221-AC37-579FF9607DB6}"/>
              </a:ext>
            </a:extLst>
          </p:cNvPr>
          <p:cNvGrpSpPr/>
          <p:nvPr/>
        </p:nvGrpSpPr>
        <p:grpSpPr>
          <a:xfrm>
            <a:off x="746431" y="1750654"/>
            <a:ext cx="8350757" cy="4193454"/>
            <a:chOff x="755575" y="1128862"/>
            <a:chExt cx="8350757" cy="4193454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E7B85B15-EB2A-425A-B52F-21BEB185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5" y="1128862"/>
              <a:ext cx="8350757" cy="4193454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7E468DF7-97E8-4531-82AF-0B053D9EAB34}"/>
                </a:ext>
              </a:extLst>
            </p:cNvPr>
            <p:cNvSpPr/>
            <p:nvPr/>
          </p:nvSpPr>
          <p:spPr>
            <a:xfrm>
              <a:off x="2824652" y="3202694"/>
              <a:ext cx="6185393" cy="2119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14" name="Google Shape;414;p31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Korzystaj z e-zasobów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e- książki, e-czasopisma, bazy danych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2915817" y="3958552"/>
            <a:ext cx="2808312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Bazy danych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0" name="Google Shape;420;p31"/>
          <p:cNvCxnSpPr/>
          <p:nvPr/>
        </p:nvCxnSpPr>
        <p:spPr>
          <a:xfrm>
            <a:off x="4283400" y="4278808"/>
            <a:ext cx="28803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1" name="Google Shape;421;p31"/>
          <p:cNvSpPr txBox="1"/>
          <p:nvPr/>
        </p:nvSpPr>
        <p:spPr>
          <a:xfrm>
            <a:off x="4764025" y="4094142"/>
            <a:ext cx="573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2915817" y="4783730"/>
            <a:ext cx="2808312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E-książki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3" name="Google Shape;423;p31"/>
          <p:cNvCxnSpPr/>
          <p:nvPr/>
        </p:nvCxnSpPr>
        <p:spPr>
          <a:xfrm>
            <a:off x="3926205" y="5103986"/>
            <a:ext cx="28803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4" name="Google Shape;424;p31"/>
          <p:cNvSpPr txBox="1"/>
          <p:nvPr/>
        </p:nvSpPr>
        <p:spPr>
          <a:xfrm>
            <a:off x="4186208" y="4910611"/>
            <a:ext cx="1620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3 334 637 tyt.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5845994" y="3958552"/>
            <a:ext cx="3016006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E-czasopisma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6" name="Google Shape;426;p31"/>
          <p:cNvCxnSpPr/>
          <p:nvPr/>
        </p:nvCxnSpPr>
        <p:spPr>
          <a:xfrm>
            <a:off x="7346000" y="4278808"/>
            <a:ext cx="288032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7" name="Google Shape;427;p31"/>
          <p:cNvSpPr txBox="1"/>
          <p:nvPr/>
        </p:nvSpPr>
        <p:spPr>
          <a:xfrm>
            <a:off x="7605189" y="4090583"/>
            <a:ext cx="1300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74 000 tyt.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5845994" y="4783730"/>
            <a:ext cx="3016006" cy="598558"/>
          </a:xfrm>
          <a:prstGeom prst="roundRect">
            <a:avLst>
              <a:gd name="adj" fmla="val 3937"/>
            </a:avLst>
          </a:prstGeom>
          <a:solidFill>
            <a:srgbClr val="F2F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Normy, kursy wideo, multimedia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9" name="Google Shape;429;p31"/>
          <p:cNvCxnSpPr/>
          <p:nvPr/>
        </p:nvCxnSpPr>
        <p:spPr>
          <a:xfrm>
            <a:off x="7078176" y="5251367"/>
            <a:ext cx="29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30" name="Google Shape;430;p31"/>
          <p:cNvSpPr txBox="1"/>
          <p:nvPr/>
        </p:nvSpPr>
        <p:spPr>
          <a:xfrm>
            <a:off x="7359668" y="506697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105 140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pl-PL">
                <a:latin typeface="Cambria"/>
                <a:ea typeface="Cambria"/>
                <a:cs typeface="Cambria"/>
                <a:sym typeface="Cambria"/>
              </a:rPr>
              <a:t>Korzystaj z e-podręczników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32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IBUK Libra 				  e-zasoby       e-książki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6876256" y="1293053"/>
            <a:ext cx="144016" cy="235988"/>
          </a:xfrm>
          <a:prstGeom prst="chevron">
            <a:avLst>
              <a:gd name="adj" fmla="val 50000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2"/>
          <p:cNvSpPr txBox="1"/>
          <p:nvPr/>
        </p:nvSpPr>
        <p:spPr>
          <a:xfrm>
            <a:off x="899592" y="4201656"/>
            <a:ext cx="76328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oferta czołowych wydawców branżowych, naukowych i akademickich, m.in.</a:t>
            </a:r>
            <a:endParaRPr dirty="0"/>
          </a:p>
        </p:txBody>
      </p:sp>
      <p:sp>
        <p:nvSpPr>
          <p:cNvPr id="439" name="Google Shape;439;p32"/>
          <p:cNvSpPr txBox="1"/>
          <p:nvPr/>
        </p:nvSpPr>
        <p:spPr>
          <a:xfrm>
            <a:off x="899592" y="6047280"/>
            <a:ext cx="79208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bieżący dostęp do </a:t>
            </a:r>
            <a:r>
              <a:rPr lang="pl-PL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ponad 4 236 książek </a:t>
            </a: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(w tym podręczników i skryptów)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możliwość zamówienia do kolekcji Biblioteki dodatkowych pozycji spośród ponad 55 000  książek</a:t>
            </a:r>
            <a:endParaRPr dirty="0"/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1400"/>
              <a:buFont typeface="Noto Sans Symbols"/>
              <a:buChar char="▪"/>
            </a:pPr>
            <a:r>
              <a:rPr lang="pl-PL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limit: 5 jednoczesnych </a:t>
            </a:r>
            <a:r>
              <a:rPr lang="pl-PL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czytelników na tytuł – z możliwością zwiększenia limitu czytelników</a:t>
            </a:r>
            <a:endParaRPr dirty="0"/>
          </a:p>
        </p:txBody>
      </p:sp>
      <p:graphicFrame>
        <p:nvGraphicFramePr>
          <p:cNvPr id="440" name="Google Shape;440;p32"/>
          <p:cNvGraphicFramePr/>
          <p:nvPr>
            <p:extLst>
              <p:ext uri="{D42A27DB-BD31-4B8C-83A1-F6EECF244321}">
                <p14:modId xmlns:p14="http://schemas.microsoft.com/office/powerpoint/2010/main" val="3867818302"/>
              </p:ext>
            </p:extLst>
          </p:nvPr>
        </p:nvGraphicFramePr>
        <p:xfrm>
          <a:off x="1187624" y="4494240"/>
          <a:ext cx="6912750" cy="1554530"/>
        </p:xfrm>
        <a:graphic>
          <a:graphicData uri="http://schemas.openxmlformats.org/drawingml/2006/table">
            <a:tbl>
              <a:tblPr firstRow="1" bandRow="1">
                <a:noFill/>
                <a:tableStyleId>{C5CDB488-48F0-41C2-8F1F-39B99186CA4C}</a:tableStyleId>
              </a:tblPr>
              <a:tblGrid>
                <a:gridCol w="345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9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Wolters Kluwer Polska SA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Oficyna Wydawnicza Politechniki Wrocławskiej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Wydawnictwa Komunikacji i Łączności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Oficyna Wydawnicza Politechniki Warszawskiej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Lekarskie PZWL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Naukowe UMK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2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Naukowe PWN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UE we Wrocławiu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75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WNT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7190E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l-PL" sz="1200" b="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Wydawnictwo Uniwersytetu Łódzkiego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1" name="Google Shape;441;p32"/>
          <p:cNvPicPr preferRelativeResize="0"/>
          <p:nvPr/>
        </p:nvPicPr>
        <p:blipFill rotWithShape="1">
          <a:blip r:embed="rId3">
            <a:alphaModFix/>
          </a:blip>
          <a:srcRect l="17713" t="52800" r="18569" b="13601"/>
          <a:stretch/>
        </p:blipFill>
        <p:spPr>
          <a:xfrm>
            <a:off x="862811" y="1844823"/>
            <a:ext cx="7525613" cy="22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Podręczniki w wersji cyfrowej </a:t>
            </a:r>
            <a:br>
              <a:rPr lang="pl-PL" sz="32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w Strefie Otwartej Nauki (SON)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33"/>
          <p:cNvSpPr txBox="1">
            <a:spLocks noGrp="1"/>
          </p:cNvSpPr>
          <p:nvPr>
            <p:ph type="body" idx="4"/>
          </p:nvPr>
        </p:nvSpPr>
        <p:spPr>
          <a:xfrm>
            <a:off x="755575" y="1120625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pl-PL" sz="2400">
                <a:latin typeface="Cambria"/>
                <a:ea typeface="Cambria"/>
                <a:cs typeface="Cambria"/>
                <a:sym typeface="Cambria"/>
              </a:rPr>
              <a:t>				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33"/>
          <p:cNvSpPr txBox="1">
            <a:spLocks noGrp="1"/>
          </p:cNvSpPr>
          <p:nvPr>
            <p:ph type="body" idx="1"/>
          </p:nvPr>
        </p:nvSpPr>
        <p:spPr>
          <a:xfrm>
            <a:off x="1043608" y="1844823"/>
            <a:ext cx="7992887" cy="496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A7190E"/>
              </a:buClr>
              <a:buSzPts val="2400"/>
              <a:buFont typeface="Noto Sans Symbols"/>
              <a:buChar char="▪"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Na wybranych terminalach  w Strefie Otwartej Nauki </a:t>
            </a:r>
            <a:br>
              <a:rPr lang="pl-PL" sz="2400" dirty="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w bud. D-21 udostępnione są podręczniki w wersji cyfrowej, pochodzące ze zbiorów bibliotecznych Politechniki Wrocławskiej.  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A7190E"/>
              </a:buClr>
              <a:buSzPts val="2400"/>
              <a:buFont typeface="Noto Sans Symbols"/>
              <a:buChar char="▪"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Mogą z nich korzystać wszystkie osoby posiadające aktywne konto biblioteczne.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Zdalny dostęp do zasobów elektronicznych</a:t>
            </a:r>
            <a:endParaRPr sz="3200"/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4"/>
          </p:nvPr>
        </p:nvSpPr>
        <p:spPr>
          <a:xfrm>
            <a:off x="755575" y="901169"/>
            <a:ext cx="8280920" cy="50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HAN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5A94FA8-EB18-4018-8148-05274E6F4A43}"/>
              </a:ext>
            </a:extLst>
          </p:cNvPr>
          <p:cNvGrpSpPr/>
          <p:nvPr/>
        </p:nvGrpSpPr>
        <p:grpSpPr>
          <a:xfrm>
            <a:off x="1166587" y="1651164"/>
            <a:ext cx="7418388" cy="1081087"/>
            <a:chOff x="1166587" y="1916340"/>
            <a:chExt cx="7418388" cy="1081087"/>
          </a:xfrm>
        </p:grpSpPr>
        <p:sp>
          <p:nvSpPr>
            <p:cNvPr id="457" name="Google Shape;457;p34"/>
            <p:cNvSpPr/>
            <p:nvPr/>
          </p:nvSpPr>
          <p:spPr>
            <a:xfrm>
              <a:off x="1166587" y="1916340"/>
              <a:ext cx="7418388" cy="1081087"/>
            </a:xfrm>
            <a:prstGeom prst="roundRect">
              <a:avLst>
                <a:gd name="adj" fmla="val 16667"/>
              </a:avLst>
            </a:prstGeom>
            <a:solidFill>
              <a:srgbClr val="A719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234850" y="1968727"/>
              <a:ext cx="7281862" cy="976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dirty="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HAN umożliwia dostęp do elektronicznych zasobów informacyjnych spoza uczelnianej sieci komputerowej</a:t>
              </a:r>
              <a:endParaRPr dirty="0"/>
            </a:p>
          </p:txBody>
        </p:sp>
      </p:grpSp>
      <p:sp>
        <p:nvSpPr>
          <p:cNvPr id="459" name="Google Shape;459;p34"/>
          <p:cNvSpPr txBox="1">
            <a:spLocks noGrp="1"/>
          </p:cNvSpPr>
          <p:nvPr>
            <p:ph type="body" idx="1"/>
          </p:nvPr>
        </p:nvSpPr>
        <p:spPr>
          <a:xfrm>
            <a:off x="1166587" y="3284967"/>
            <a:ext cx="7869908" cy="219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</p:txBody>
      </p:sp>
      <p:sp>
        <p:nvSpPr>
          <p:cNvPr id="460" name="Google Shape;460;p34"/>
          <p:cNvSpPr txBox="1"/>
          <p:nvPr/>
        </p:nvSpPr>
        <p:spPr>
          <a:xfrm>
            <a:off x="1234850" y="2894823"/>
            <a:ext cx="7350125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korzystać z systemu HAN trzeba posiadać aktywne konto w systemie Active Directory, dostępnym dla wszystkich studentów i pracowników Politechniki Wrocławskiej.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logowania do zasobów elektronicznych zdalnie przez HAN należy używać danych z systemu Active Directory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 przypadku problemów z dostępem do e-zasobów poprzez system HAN, prosimy o wiadomość na adres: 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han@pwr.edu.pl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SzPts val="1800"/>
              <a:buFont typeface="Noto Sans Symbols"/>
              <a:buChar char="▪"/>
            </a:pP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Problemy z autoryzacją i kontem Active Directory należy zgłaszać: </a:t>
            </a:r>
            <a:r>
              <a:rPr lang="pl-PL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pomoc+ad@pwr.edu.pl</a:t>
            </a:r>
            <a:r>
              <a:rPr lang="pl-PL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Google Shape;460;p34">
            <a:extLst>
              <a:ext uri="{FF2B5EF4-FFF2-40B4-BE49-F238E27FC236}">
                <a16:creationId xmlns:a16="http://schemas.microsoft.com/office/drawing/2014/main" id="{51CBF4E4-17C7-413C-A241-407DB687AF0A}"/>
              </a:ext>
            </a:extLst>
          </p:cNvPr>
          <p:cNvSpPr txBox="1"/>
          <p:nvPr/>
        </p:nvSpPr>
        <p:spPr>
          <a:xfrm>
            <a:off x="3895344" y="5851962"/>
            <a:ext cx="531266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C00000"/>
              </a:buClr>
              <a:buSzPts val="1800"/>
            </a:pPr>
            <a:r>
              <a:rPr lang="pl-PL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Informacje dotyczące systemu, a także link do ustawienia oraz resetowania hasła do Active Directory umieszczone są na stronie </a:t>
            </a:r>
            <a:r>
              <a:rPr lang="pl-PL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Działu Informatyzacji </a:t>
            </a:r>
            <a:r>
              <a:rPr lang="pl-PL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PWr</a:t>
            </a:r>
            <a:r>
              <a:rPr lang="pl-PL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(https://di.pwr.edu.pl/uslugi/uslugi-katalogowe/reset-lub-pierwsze-ustawienie-hasla)</a:t>
            </a: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9945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Biblioteki Interdyscyplinarne</a:t>
            </a:r>
            <a:endParaRPr sz="3600"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088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pl-PL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https://biblioteka.pwr.edu.pl/lokalizacja</a:t>
            </a:r>
            <a:endParaRPr dirty="0"/>
          </a:p>
        </p:txBody>
      </p:sp>
      <p:grpSp>
        <p:nvGrpSpPr>
          <p:cNvPr id="128" name="Google Shape;128;p4"/>
          <p:cNvGrpSpPr/>
          <p:nvPr/>
        </p:nvGrpSpPr>
        <p:grpSpPr>
          <a:xfrm>
            <a:off x="971600" y="1720371"/>
            <a:ext cx="4104456" cy="4948989"/>
            <a:chOff x="1042854" y="180442"/>
            <a:chExt cx="5381600" cy="6488918"/>
          </a:xfrm>
        </p:grpSpPr>
        <p:pic>
          <p:nvPicPr>
            <p:cNvPr id="129" name="Google Shape;129;p4"/>
            <p:cNvPicPr preferRelativeResize="0"/>
            <p:nvPr/>
          </p:nvPicPr>
          <p:blipFill rotWithShape="1">
            <a:blip r:embed="rId3">
              <a:alphaModFix/>
            </a:blip>
            <a:srcRect l="1316" t="2263" r="1315" b="1686"/>
            <a:stretch/>
          </p:blipFill>
          <p:spPr>
            <a:xfrm>
              <a:off x="1043608" y="2564904"/>
              <a:ext cx="5328592" cy="4104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2854" y="180442"/>
              <a:ext cx="5381600" cy="28339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l="17340" t="619" r="4232" b="1"/>
          <a:stretch/>
        </p:blipFill>
        <p:spPr>
          <a:xfrm>
            <a:off x="6668086" y="1793965"/>
            <a:ext cx="1297344" cy="409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1584" y="6085343"/>
            <a:ext cx="3763516" cy="519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a238f07cfd_0_0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Logowanie do HAN</a:t>
            </a:r>
            <a:endParaRPr dirty="0"/>
          </a:p>
        </p:txBody>
      </p:sp>
      <p:sp>
        <p:nvSpPr>
          <p:cNvPr id="467" name="Google Shape;467;g1a238f07cfd_0_0"/>
          <p:cNvSpPr txBox="1">
            <a:spLocks noGrp="1"/>
          </p:cNvSpPr>
          <p:nvPr>
            <p:ph type="body" idx="4"/>
          </p:nvPr>
        </p:nvSpPr>
        <p:spPr>
          <a:xfrm>
            <a:off x="755650" y="954807"/>
            <a:ext cx="8280300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lang="pl-PL" sz="2800" dirty="0">
                <a:latin typeface="Cambria"/>
                <a:ea typeface="Cambria"/>
                <a:cs typeface="Cambria"/>
                <a:sym typeface="Cambria"/>
              </a:rPr>
              <a:t>Za pomocą danych z systemu Active Directory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dirty="0"/>
          </a:p>
        </p:txBody>
      </p:sp>
      <p:pic>
        <p:nvPicPr>
          <p:cNvPr id="469" name="Google Shape;469;g1a238f07cf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738" y="3071664"/>
            <a:ext cx="2613304" cy="3567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CAD96F-E893-4CEF-B80F-92F9F6B7A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808229"/>
            <a:ext cx="5320116" cy="284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0" name="Google Shape;470;g1a238f07cfd_0_0"/>
          <p:cNvSpPr/>
          <p:nvPr/>
        </p:nvSpPr>
        <p:spPr>
          <a:xfrm>
            <a:off x="5881252" y="3440860"/>
            <a:ext cx="576000" cy="288000"/>
          </a:xfrm>
          <a:prstGeom prst="rightArrow">
            <a:avLst>
              <a:gd name="adj1" fmla="val 35979"/>
              <a:gd name="adj2" fmla="val 9289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94B1273-D0E8-4F58-90FC-9F84DC1153AC}"/>
              </a:ext>
            </a:extLst>
          </p:cNvPr>
          <p:cNvSpPr/>
          <p:nvPr/>
        </p:nvSpPr>
        <p:spPr>
          <a:xfrm>
            <a:off x="1550103" y="3257550"/>
            <a:ext cx="1478847" cy="18097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74A8F74-3CEF-4A65-9037-DCB1E19ABCC5}"/>
              </a:ext>
            </a:extLst>
          </p:cNvPr>
          <p:cNvSpPr/>
          <p:nvPr/>
        </p:nvSpPr>
        <p:spPr>
          <a:xfrm>
            <a:off x="5686425" y="3926002"/>
            <a:ext cx="194827" cy="176938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641BD4E-5B47-4B43-B30B-DDB64CDBA61D}"/>
              </a:ext>
            </a:extLst>
          </p:cNvPr>
          <p:cNvSpPr/>
          <p:nvPr/>
        </p:nvSpPr>
        <p:spPr>
          <a:xfrm>
            <a:off x="969264" y="5004215"/>
            <a:ext cx="4911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Do logowania do zasobów elektronicznych zdalnie przez HAN należy używać następujących danych: 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login Active Directory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(bez domeny @pwr.edu.pl / @student.pwr.edu.pl) 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indywidualne </a:t>
            </a:r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</a:rPr>
              <a:t>hasło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 użytkownika ustawione w systemie AD.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pl-PL" sz="3200">
                <a:latin typeface="Times New Roman"/>
                <a:ea typeface="Times New Roman"/>
                <a:cs typeface="Times New Roman"/>
                <a:sym typeface="Times New Roman"/>
              </a:rPr>
              <a:t>Niezbędnik biblioteczny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35"/>
          <p:cNvSpPr txBox="1">
            <a:spLocks noGrp="1"/>
          </p:cNvSpPr>
          <p:nvPr>
            <p:ph type="body" idx="4"/>
          </p:nvPr>
        </p:nvSpPr>
        <p:spPr>
          <a:xfrm>
            <a:off x="755575" y="836712"/>
            <a:ext cx="8280920" cy="79208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8900E7C-73A1-4004-B4CA-AE03D3339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2"/>
          <a:stretch/>
        </p:blipFill>
        <p:spPr>
          <a:xfrm>
            <a:off x="1489041" y="2149921"/>
            <a:ext cx="6795541" cy="4415471"/>
          </a:xfrm>
          <a:prstGeom prst="rect">
            <a:avLst/>
          </a:prstGeom>
        </p:spPr>
      </p:pic>
      <p:sp>
        <p:nvSpPr>
          <p:cNvPr id="478" name="Google Shape;478;p35"/>
          <p:cNvSpPr/>
          <p:nvPr/>
        </p:nvSpPr>
        <p:spPr>
          <a:xfrm rot="6885244">
            <a:off x="3487118" y="2205567"/>
            <a:ext cx="714129" cy="288032"/>
          </a:xfrm>
          <a:prstGeom prst="rightArrow">
            <a:avLst>
              <a:gd name="adj1" fmla="val 50000"/>
              <a:gd name="adj2" fmla="val 83950"/>
            </a:avLst>
          </a:prstGeom>
          <a:solidFill>
            <a:srgbClr val="A7190E"/>
          </a:solidFill>
          <a:ln w="25400" cap="flat" cmpd="sng">
            <a:solidFill>
              <a:srgbClr val="A71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body" idx="3"/>
          </p:nvPr>
        </p:nvSpPr>
        <p:spPr>
          <a:xfrm>
            <a:off x="755575" y="116632"/>
            <a:ext cx="82624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pl-PL" sz="3200">
                <a:latin typeface="Cambria"/>
                <a:ea typeface="Cambria"/>
                <a:cs typeface="Cambria"/>
                <a:sym typeface="Cambria"/>
              </a:rPr>
              <a:t>Dziękuję za uwagę!</a:t>
            </a:r>
            <a:endParaRPr sz="3200"/>
          </a:p>
        </p:txBody>
      </p:sp>
      <p:sp>
        <p:nvSpPr>
          <p:cNvPr id="484" name="Google Shape;484;p36"/>
          <p:cNvSpPr txBox="1"/>
          <p:nvPr/>
        </p:nvSpPr>
        <p:spPr>
          <a:xfrm>
            <a:off x="827088" y="6137775"/>
            <a:ext cx="51847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pl-PL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Opracowanie:</a:t>
            </a: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pl-PL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Dział Obsługi Czytelników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pl-PL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Zdjęcia: Bartek Sadowski oraz Monika Pichlak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5" name="Google Shape;485;p36"/>
          <p:cNvPicPr preferRelativeResize="0"/>
          <p:nvPr/>
        </p:nvPicPr>
        <p:blipFill rotWithShape="1">
          <a:blip r:embed="rId3">
            <a:alphaModFix/>
          </a:blip>
          <a:srcRect l="33383" t="32687" r="-157" b="9866"/>
          <a:stretch/>
        </p:blipFill>
        <p:spPr>
          <a:xfrm>
            <a:off x="1141900" y="1768697"/>
            <a:ext cx="3744912" cy="215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6"/>
          <p:cNvPicPr preferRelativeResize="0"/>
          <p:nvPr/>
        </p:nvPicPr>
        <p:blipFill rotWithShape="1">
          <a:blip r:embed="rId4">
            <a:alphaModFix/>
          </a:blip>
          <a:srcRect l="-235" t="20640" r="8277"/>
          <a:stretch/>
        </p:blipFill>
        <p:spPr>
          <a:xfrm>
            <a:off x="5004048" y="4020619"/>
            <a:ext cx="3708261" cy="21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6"/>
          <p:cNvPicPr preferRelativeResize="0"/>
          <p:nvPr/>
        </p:nvPicPr>
        <p:blipFill rotWithShape="1">
          <a:blip r:embed="rId5">
            <a:alphaModFix/>
          </a:blip>
          <a:srcRect r="-113" b="14462"/>
          <a:stretch/>
        </p:blipFill>
        <p:spPr>
          <a:xfrm>
            <a:off x="1136571" y="4020619"/>
            <a:ext cx="3744417" cy="213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6"/>
          <p:cNvPicPr preferRelativeResize="0"/>
          <p:nvPr/>
        </p:nvPicPr>
        <p:blipFill rotWithShape="1">
          <a:blip r:embed="rId6">
            <a:alphaModFix/>
          </a:blip>
          <a:srcRect l="479" t="5779" r="1345" b="8705"/>
          <a:stretch/>
        </p:blipFill>
        <p:spPr>
          <a:xfrm>
            <a:off x="5004048" y="1768697"/>
            <a:ext cx="3698729" cy="215145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>
            <a:spLocks noGrp="1"/>
          </p:cNvSpPr>
          <p:nvPr>
            <p:ph type="body" idx="4"/>
          </p:nvPr>
        </p:nvSpPr>
        <p:spPr>
          <a:xfrm>
            <a:off x="755575" y="836712"/>
            <a:ext cx="8280920" cy="79208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pl-PL" sz="4400">
                <a:latin typeface="Cambria"/>
                <a:ea typeface="Cambria"/>
                <a:cs typeface="Cambria"/>
                <a:sym typeface="Cambria"/>
              </a:rPr>
              <a:t>biblioteka.pwr.edu.pl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9945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pl-PL" sz="3600" dirty="0">
                <a:latin typeface="Cambria"/>
                <a:ea typeface="Cambria"/>
                <a:cs typeface="Cambria"/>
                <a:sym typeface="Cambria"/>
              </a:rPr>
              <a:t>Lokalizacje bibliotek</a:t>
            </a:r>
            <a:endParaRPr sz="3600"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2088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2400"/>
            </a:pP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https://biblioteka.pwr.edu.pl/o-nas/lokalizacje-bibliotek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4352147-1428-4217-A524-8152D6D9EEFE}"/>
              </a:ext>
            </a:extLst>
          </p:cNvPr>
          <p:cNvGrpSpPr/>
          <p:nvPr/>
        </p:nvGrpSpPr>
        <p:grpSpPr>
          <a:xfrm>
            <a:off x="1376300" y="1768475"/>
            <a:ext cx="6967538" cy="4816475"/>
            <a:chOff x="958850" y="1768475"/>
            <a:chExt cx="6967538" cy="481647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74BD0F0E-2C37-41AE-916C-8CA1A5D5C41C}"/>
                </a:ext>
              </a:extLst>
            </p:cNvPr>
            <p:cNvGrpSpPr/>
            <p:nvPr/>
          </p:nvGrpSpPr>
          <p:grpSpPr>
            <a:xfrm>
              <a:off x="958850" y="1768475"/>
              <a:ext cx="6967538" cy="4816475"/>
              <a:chOff x="958850" y="1768475"/>
              <a:chExt cx="6967538" cy="4816475"/>
            </a:xfrm>
          </p:grpSpPr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CFE9E570-1712-414E-B23C-2E24B7D3A3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-202"/>
              <a:stretch/>
            </p:blipFill>
            <p:spPr>
              <a:xfrm>
                <a:off x="958850" y="1768475"/>
                <a:ext cx="6967538" cy="4816475"/>
              </a:xfrm>
              <a:prstGeom prst="rect">
                <a:avLst/>
              </a:prstGeom>
            </p:spPr>
          </p:pic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C46F8EFC-57BC-406C-8F45-D10FDD275B36}"/>
                  </a:ext>
                </a:extLst>
              </p:cNvPr>
              <p:cNvSpPr/>
              <p:nvPr/>
            </p:nvSpPr>
            <p:spPr>
              <a:xfrm>
                <a:off x="4739342" y="3681506"/>
                <a:ext cx="3181070" cy="2846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C63DE24C-AADD-4ED0-9DA7-54F19D3F9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26" b="1546"/>
            <a:stretch/>
          </p:blipFill>
          <p:spPr>
            <a:xfrm>
              <a:off x="4733366" y="3752850"/>
              <a:ext cx="2677084" cy="247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061731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807927" y="1844824"/>
            <a:ext cx="3997436" cy="496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 b="1" dirty="0">
                <a:latin typeface="Cambria"/>
                <a:ea typeface="Cambria"/>
                <a:cs typeface="Cambria"/>
                <a:sym typeface="Cambria"/>
              </a:rPr>
              <a:t>Wypożyczalnia Główna </a:t>
            </a:r>
            <a:br>
              <a:rPr lang="pl-PL" sz="20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bud. A-1</a:t>
            </a:r>
            <a:endParaRPr dirty="0"/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	klatka schodowa „C”</a:t>
            </a:r>
            <a:endParaRPr dirty="0"/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 dirty="0">
                <a:latin typeface="Cambria"/>
                <a:ea typeface="Cambria"/>
                <a:cs typeface="Cambria"/>
                <a:sym typeface="Cambria"/>
              </a:rPr>
              <a:t>	II piętro, pok. 307A</a:t>
            </a:r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endParaRPr lang="pl-PL" sz="2000" dirty="0">
              <a:latin typeface="Cambria"/>
              <a:ea typeface="Cambria"/>
              <a:sym typeface="Cambri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endParaRPr dirty="0"/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libri"/>
              <a:buNone/>
            </a:pP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pl-PL" sz="4000" dirty="0">
                <a:latin typeface="Cambria"/>
                <a:ea typeface="Cambria"/>
                <a:cs typeface="Cambria"/>
                <a:sym typeface="Cambria"/>
              </a:rPr>
              <a:t>Stacjonarne zapisy do Bibliotek </a:t>
            </a:r>
            <a:r>
              <a:rPr lang="pl-PL" sz="4000" dirty="0" err="1">
                <a:latin typeface="Cambria"/>
                <a:ea typeface="Cambria"/>
                <a:cs typeface="Cambria"/>
                <a:sym typeface="Cambria"/>
              </a:rPr>
              <a:t>PWr</a:t>
            </a:r>
            <a:endParaRPr sz="4000" dirty="0"/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4"/>
          </p:nvPr>
        </p:nvSpPr>
        <p:spPr>
          <a:xfrm>
            <a:off x="755650" y="1120775"/>
            <a:ext cx="81780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GDZIE?</a:t>
            </a:r>
            <a:endParaRPr sz="2000"/>
          </a:p>
        </p:txBody>
      </p:sp>
      <p:pic>
        <p:nvPicPr>
          <p:cNvPr id="144" name="Google Shape;144;p5" descr="Y:\dane\1 CWINT\ZDJECIA\2016\2016.12.21. wypożyczalnia_czytelnia2\0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565" y="3429000"/>
            <a:ext cx="5662837" cy="3059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2"/>
          </p:nvPr>
        </p:nvSpPr>
        <p:spPr>
          <a:xfrm>
            <a:off x="1119791" y="1773386"/>
            <a:ext cx="7534655" cy="496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Aby zapisać się stacjonarnie do Biblioteki </a:t>
            </a:r>
            <a:r>
              <a:rPr lang="pl-PL" sz="2400" dirty="0" err="1">
                <a:latin typeface="Cambria"/>
                <a:ea typeface="Cambria"/>
                <a:cs typeface="Cambria"/>
                <a:sym typeface="Cambria"/>
              </a:rPr>
              <a:t>PWr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 wystarczy, że weźmiesz ze sobą ważną </a:t>
            </a:r>
            <a:r>
              <a:rPr lang="pl-PL" sz="2400" b="1" dirty="0">
                <a:latin typeface="Cambria"/>
                <a:ea typeface="Cambria"/>
                <a:cs typeface="Cambria"/>
                <a:sym typeface="Cambria"/>
              </a:rPr>
              <a:t>Elektroniczną Legitymację Studencką</a:t>
            </a:r>
            <a:r>
              <a:rPr lang="pl-PL" sz="24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24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5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pl-PL" sz="4000" dirty="0">
                <a:latin typeface="Cambria"/>
                <a:ea typeface="Cambria"/>
                <a:cs typeface="Cambria"/>
                <a:sym typeface="Cambria"/>
              </a:rPr>
              <a:t>Stacjonarne zapisy do Bibliotek </a:t>
            </a:r>
            <a:r>
              <a:rPr lang="pl-PL" sz="4000" dirty="0" err="1">
                <a:latin typeface="Cambria"/>
                <a:ea typeface="Cambria"/>
                <a:cs typeface="Cambria"/>
                <a:sym typeface="Cambria"/>
              </a:rPr>
              <a:t>PWr</a:t>
            </a:r>
            <a:endParaRPr sz="4000"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5"/>
          </p:nvPr>
        </p:nvSpPr>
        <p:spPr>
          <a:xfrm>
            <a:off x="792162" y="1120775"/>
            <a:ext cx="8262938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CO ZABRAĆ</a:t>
            </a:r>
            <a:r>
              <a:rPr lang="pl-PL" sz="2000"/>
              <a:t>?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r="1259"/>
          <a:stretch/>
        </p:blipFill>
        <p:spPr>
          <a:xfrm>
            <a:off x="3276040" y="3648969"/>
            <a:ext cx="3222156" cy="208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89779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2"/>
          </p:nvPr>
        </p:nvSpPr>
        <p:spPr>
          <a:xfrm>
            <a:off x="5076056" y="2708920"/>
            <a:ext cx="3979044" cy="410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1463" lvl="0" indent="-271463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Elektroniczna legitymacja studencka (obie strony)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271463" lvl="0" indent="-271463" algn="l" rtl="0">
              <a:spcBef>
                <a:spcPts val="40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Noto Sans Symbols"/>
              <a:buChar char="▪"/>
            </a:pP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Wypełniony formularz zapisu czytelnika (obie strony) – </a:t>
            </a:r>
            <a:br>
              <a:rPr lang="pl-PL" sz="20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do pobrania na stronie Biblioteki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3"/>
          </p:nvPr>
        </p:nvSpPr>
        <p:spPr>
          <a:xfrm>
            <a:off x="755650" y="115888"/>
            <a:ext cx="82629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pl-PL" sz="4000">
                <a:latin typeface="Cambria"/>
                <a:ea typeface="Cambria"/>
                <a:cs typeface="Cambria"/>
                <a:sym typeface="Cambria"/>
              </a:rPr>
              <a:t>Zdalne zapisy do Bibliotek PWr</a:t>
            </a:r>
            <a:endParaRPr sz="4000"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4"/>
          </p:nvPr>
        </p:nvSpPr>
        <p:spPr>
          <a:xfrm>
            <a:off x="755650" y="1958874"/>
            <a:ext cx="4049713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GDZIE?</a:t>
            </a:r>
            <a:endParaRPr sz="2000"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5"/>
          </p:nvPr>
        </p:nvSpPr>
        <p:spPr>
          <a:xfrm>
            <a:off x="5003800" y="1958874"/>
            <a:ext cx="4051300" cy="5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JAKIE DOKUMENTY</a:t>
            </a:r>
            <a:r>
              <a:rPr lang="pl-PL" sz="2000"/>
              <a:t>?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r="1259"/>
          <a:stretch/>
        </p:blipFill>
        <p:spPr>
          <a:xfrm>
            <a:off x="6253571" y="4869160"/>
            <a:ext cx="1624013" cy="105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846112" y="1006227"/>
            <a:ext cx="7758336" cy="83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Aby zapisać się zdalnie należy przesłać skany dokumentów na adres Biblioteki. W mailu zwrotnym otrzymasz informację o aktywacji konta.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755576" y="2708920"/>
            <a:ext cx="4050414" cy="410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000"/>
              <a:buFont typeface="Cambria"/>
              <a:buNone/>
            </a:pP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Wiadomość z maila studenckiego</a:t>
            </a:r>
            <a:br>
              <a:rPr lang="pl-PL" sz="20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>
                <a:latin typeface="Cambria"/>
                <a:ea typeface="Cambria"/>
                <a:cs typeface="Cambria"/>
                <a:sym typeface="Cambria"/>
              </a:rPr>
              <a:t>na adres:</a:t>
            </a:r>
            <a:br>
              <a:rPr lang="pl-PL" sz="2000">
                <a:latin typeface="Cambria"/>
                <a:ea typeface="Cambria"/>
                <a:cs typeface="Cambria"/>
                <a:sym typeface="Cambria"/>
              </a:rPr>
            </a:br>
            <a:r>
              <a:rPr lang="pl-PL" sz="2000" b="1">
                <a:latin typeface="Cambria"/>
                <a:ea typeface="Cambria"/>
                <a:cs typeface="Cambria"/>
                <a:sym typeface="Cambria"/>
              </a:rPr>
              <a:t>biblioteka.wyp@pwr.edu.pl</a:t>
            </a:r>
            <a:endParaRPr sz="200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76A79CE-F427-4095-8E05-DC582A87C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59" y="3896105"/>
            <a:ext cx="4171386" cy="2751274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84213" y="116632"/>
            <a:ext cx="8208267" cy="95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>
                <a:latin typeface="Cambria"/>
                <a:ea typeface="Cambria"/>
                <a:cs typeface="Cambria"/>
                <a:sym typeface="Cambria"/>
              </a:rPr>
              <a:t>Limity wypożyczenia książek 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 rot="3597289">
            <a:off x="3035610" y="4168346"/>
            <a:ext cx="1058559" cy="330814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 rot="10800000">
            <a:off x="4269480" y="2560327"/>
            <a:ext cx="807553" cy="374312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763688" y="1628800"/>
            <a:ext cx="2732951" cy="2237367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7190E"/>
              </a:buClr>
              <a:buSzPts val="2800"/>
              <a:buFont typeface="Cambria"/>
              <a:buNone/>
            </a:pPr>
            <a:r>
              <a:rPr lang="pl-PL" sz="2800" b="1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pl-PL" sz="280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pl-PL" sz="280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egzemplarzy w każdej Bibliotece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3370444" y="4300849"/>
            <a:ext cx="2732951" cy="2299781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br>
              <a:rPr lang="pl-PL" sz="2800" b="1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dni na odbiór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7"/>
          <p:cNvSpPr/>
          <p:nvPr/>
        </p:nvSpPr>
        <p:spPr>
          <a:xfrm rot="-3622621">
            <a:off x="5396255" y="3960310"/>
            <a:ext cx="1157301" cy="330814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091522" y="1628801"/>
            <a:ext cx="2732951" cy="2237367"/>
          </a:xfrm>
          <a:prstGeom prst="ellipse">
            <a:avLst/>
          </a:prstGeom>
          <a:solidFill>
            <a:srgbClr val="EFEFE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br>
              <a:rPr lang="pl-PL" sz="2800" b="1" dirty="0">
                <a:solidFill>
                  <a:srgbClr val="A7190E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l-PL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miesięcy</a:t>
            </a:r>
            <a:endParaRPr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ablon1-PL">
  <a:themeElements>
    <a:clrScheme name="Odcienie szarości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1905</Words>
  <Application>Microsoft Office PowerPoint</Application>
  <PresentationFormat>Pokaz na ekranie (4:3)</PresentationFormat>
  <Paragraphs>283</Paragraphs>
  <Slides>42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Noto Sans Symbols</vt:lpstr>
      <vt:lpstr>Times New Roman</vt:lpstr>
      <vt:lpstr>Trebuchet MS</vt:lpstr>
      <vt:lpstr>Wingdings</vt:lpstr>
      <vt:lpstr>szablon1-PL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Limity wypożyczenia książek </vt:lpstr>
      <vt:lpstr>Zamawianie książek drogą elektroniczną</vt:lpstr>
      <vt:lpstr>Zamawianie książek drogą elektroniczną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Dariusz Kardela</dc:creator>
  <cp:lastModifiedBy>Maria Borkowska</cp:lastModifiedBy>
  <cp:revision>62</cp:revision>
  <dcterms:created xsi:type="dcterms:W3CDTF">2017-06-26T08:45:37Z</dcterms:created>
  <dcterms:modified xsi:type="dcterms:W3CDTF">2023-09-27T11:31:25Z</dcterms:modified>
</cp:coreProperties>
</file>