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  <p:sldId id="284" r:id="rId31"/>
    <p:sldId id="285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embeddedFontLst>
    <p:embeddedFont>
      <p:font typeface="Audiowide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Lato" panose="020B0604020202020204" charset="-18"/>
      <p:regular r:id="rId46"/>
      <p:bold r:id="rId47"/>
      <p:italic r:id="rId48"/>
      <p:boldItalic r:id="rId49"/>
    </p:embeddedFont>
    <p:embeddedFont>
      <p:font typeface="Limelight" panose="020B0604020202020204" charset="-18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pos="1799">
          <p15:clr>
            <a:srgbClr val="A4A3A4"/>
          </p15:clr>
        </p15:guide>
        <p15:guide id="3" pos="740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gpYVXXaWaayS8yXBtMV0LnT19Z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EF1C07-3C77-427B-9663-7825742BFB18}">
  <a:tblStyle styleId="{11EF1C07-3C77-427B-9663-7825742BFB18}" styleName="Table_0">
    <a:wholeTbl>
      <a:tcTxStyle b="off" i="off">
        <a:font>
          <a:latin typeface="Lato"/>
          <a:ea typeface="Lato"/>
          <a:cs typeface="Lato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AF1"/>
          </a:solidFill>
        </a:fill>
      </a:tcStyle>
    </a:wholeTbl>
    <a:band1H>
      <a:tcTxStyle/>
      <a:tcStyle>
        <a:tcBdr/>
        <a:fill>
          <a:solidFill>
            <a:srgbClr val="CED2E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D2E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Lato"/>
          <a:ea typeface="Lato"/>
          <a:cs typeface="Lato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Lato"/>
          <a:ea typeface="Lato"/>
          <a:cs typeface="Lato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>
        <p:guide orient="horz" pos="436"/>
        <p:guide pos="1799"/>
        <p:guide pos="74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ef8b9076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1ef8b9076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ef8b90762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1ef8b90762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f7da03a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ef7da03a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ef7da03a3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ef7da03a3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b1f4ac2b18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2b1f4ac2b1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b1f4ac2b1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2b1f4ac2b1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b1f4ac2b18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2b1f4ac2b18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b1f4ac2b18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2b1f4ac2b18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6000"/>
              <a:buFont typeface="Audiowid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" name="Google Shape;52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4"/>
          <p:cNvSpPr txBox="1">
            <a:spLocks noGrp="1"/>
          </p:cNvSpPr>
          <p:nvPr>
            <p:ph type="title"/>
          </p:nvPr>
        </p:nvSpPr>
        <p:spPr>
          <a:xfrm>
            <a:off x="2771775" y="165100"/>
            <a:ext cx="891540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4000"/>
              <a:buFont typeface="Audiowid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  <a:defRPr/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ato"/>
              <a:buNone/>
              <a:defRPr/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/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  <a:defRPr sz="2000"/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None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sldNum" idx="12"/>
          </p:nvPr>
        </p:nvSpPr>
        <p:spPr>
          <a:xfrm>
            <a:off x="8610599" y="6356350"/>
            <a:ext cx="30765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6000"/>
              <a:buFont typeface="Audiowid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>
  <p:cSld name="Dwa elementy zawartości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>
            <a:spLocks noGrp="1"/>
          </p:cNvSpPr>
          <p:nvPr>
            <p:ph type="body" idx="1"/>
          </p:nvPr>
        </p:nvSpPr>
        <p:spPr>
          <a:xfrm>
            <a:off x="2771775" y="1200150"/>
            <a:ext cx="4219575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body" idx="2"/>
          </p:nvPr>
        </p:nvSpPr>
        <p:spPr>
          <a:xfrm>
            <a:off x="7362825" y="1200150"/>
            <a:ext cx="432435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/>
          <p:nvPr/>
        </p:nvSpPr>
        <p:spPr>
          <a:xfrm>
            <a:off x="2771775" y="165100"/>
            <a:ext cx="8915400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udiowide"/>
              <a:buNone/>
            </a:pPr>
            <a:r>
              <a:rPr lang="pl-PL" sz="4000" cap="none">
                <a:solidFill>
                  <a:schemeClr val="lt1"/>
                </a:solidFill>
                <a:latin typeface="Audiowide"/>
                <a:ea typeface="Audiowide"/>
                <a:cs typeface="Audiowide"/>
                <a:sym typeface="Audiowide"/>
              </a:rPr>
              <a:t>TYTUŁ</a:t>
            </a:r>
            <a:endParaRPr sz="4000" cap="none">
              <a:solidFill>
                <a:schemeClr val="lt1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3200"/>
              <a:buFont typeface="Audiowid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3200"/>
              <a:buFont typeface="Audiowid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ts val="4000"/>
              <a:buFont typeface="Audiowide"/>
              <a:buNone/>
              <a:defRPr sz="4000" b="0" i="0" u="none" strike="noStrike" cap="none">
                <a:solidFill>
                  <a:srgbClr val="BCC9D8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None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ca.wroc.pl/stypendium-dla-studentow-wyjezdzajacych-za-granice" TargetMode="Externa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oclaw.pl/akademicki-wroclaw/wroclawskie-centrum-akademicki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dwm.pwr.edu.pl/fcp/kGBUKOQtTKlQhbx08SlkGTxYCEi8pMgQGS39SBUpVFiwNUFhxRkkjFSg/7/public/student_exchange/zezwolenie_dziekana.doc" TargetMode="External"/><Relationship Id="rId3" Type="http://schemas.openxmlformats.org/officeDocument/2006/relationships/image" Target="../media/image14.jpg"/><Relationship Id="rId7" Type="http://schemas.openxmlformats.org/officeDocument/2006/relationships/hyperlink" Target="http://dsm.pwr.edu.pl/en/international-students/exchange-erasmus/incoming/erasmus-plus/faculty-departmental-coordinator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wm.pwr.edu.pl/fcp/kGBUKOQtTKlQhbx08SlkGTxYCEi8pMgQGS39SBUpVFiwNUFhxRkkjFSg/7/public/student_exchange/learning_agreement_exchange_2018_-outgoing.doc" TargetMode="External"/><Relationship Id="rId5" Type="http://schemas.openxmlformats.org/officeDocument/2006/relationships/hyperlink" Target="https://dwm.pwr.edu.pl/fcp/0GBUKOQtTKlQhbx08SlkTVBZeUTgtCgg9ACFDC0RETm9PFRYqCl5tDXdAGHoV/7/public/student_exchange/exchange_basia/formularz_zgloszeniowy_student_exchange.docx" TargetMode="External"/><Relationship Id="rId4" Type="http://schemas.openxmlformats.org/officeDocument/2006/relationships/image" Target="../media/image15.jpg"/><Relationship Id="rId9" Type="http://schemas.openxmlformats.org/officeDocument/2006/relationships/hyperlink" Target="https://dwm.pwr.edu.pl/fcp/kGBUKOQtTKlQhbx08SlkGTxYCEi8pMgQGS39SBUpVFiwNUFhxRkkjFSg/7/public/student_exchange/exchange_basia/changes_to_la_exchange_2020.doc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anastasiia.bokovenko@pwr.edu.p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hyperlink" Target="mailto:julia.bohdziewicz@pwr.edu.p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1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/>
          <p:nvPr/>
        </p:nvSpPr>
        <p:spPr>
          <a:xfrm flipH="1">
            <a:off x="0" y="0"/>
            <a:ext cx="2470920" cy="6858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62;p1"/>
          <p:cNvSpPr/>
          <p:nvPr/>
        </p:nvSpPr>
        <p:spPr>
          <a:xfrm>
            <a:off x="2470920" y="4645152"/>
            <a:ext cx="9721080" cy="2212848"/>
          </a:xfrm>
          <a:prstGeom prst="rect">
            <a:avLst/>
          </a:prstGeom>
          <a:solidFill>
            <a:srgbClr val="797979">
              <a:alpha val="34901"/>
            </a:srgb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8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63;p1"/>
          <p:cNvSpPr txBox="1"/>
          <p:nvPr/>
        </p:nvSpPr>
        <p:spPr>
          <a:xfrm>
            <a:off x="4474464" y="4576175"/>
            <a:ext cx="9586098" cy="328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rPr>
              <a:t>Erasmus+ 2024/2025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0" i="0" u="none" strike="noStrike" cap="none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rPr>
              <a:t>– spotkanie informacyjne</a:t>
            </a:r>
            <a:br>
              <a:rPr lang="pl-PL" sz="3200" b="0" i="0" u="none" strike="noStrike" cap="none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rPr>
            </a:br>
            <a:r>
              <a:rPr lang="pl-PL" sz="2000" b="0" i="0" u="none" strike="noStrike" cap="none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rPr>
              <a:t>Wrocław, 23 stycznia 2024 r.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 i="0" u="none" strike="noStrike" cap="none">
                <a:solidFill>
                  <a:schemeClr val="dk1"/>
                </a:solidFill>
                <a:latin typeface="Limelight"/>
                <a:ea typeface="Limelight"/>
                <a:cs typeface="Limelight"/>
                <a:sym typeface="Limelight"/>
              </a:rPr>
              <a:t>         </a:t>
            </a:r>
            <a:endParaRPr/>
          </a:p>
        </p:txBody>
      </p:sp>
      <p:pic>
        <p:nvPicPr>
          <p:cNvPr id="64" name="Google Shape;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24831" y="1926644"/>
            <a:ext cx="3833061" cy="287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0581" y="5511619"/>
            <a:ext cx="1254766" cy="1254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70919" y="0"/>
            <a:ext cx="9721080" cy="5228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325" y="6116000"/>
            <a:ext cx="2294276" cy="56945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  <p:pic>
        <p:nvPicPr>
          <p:cNvPr id="9" name="Google Shape;75;g1ef7da03a33_0_0">
            <a:extLst>
              <a:ext uri="{FF2B5EF4-FFF2-40B4-BE49-F238E27FC236}">
                <a16:creationId xmlns:a16="http://schemas.microsoft.com/office/drawing/2014/main" id="{D769A1D4-A263-475B-8440-F3B40AD6C8D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356" y="5001481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" name="Google Shape;145;p8"/>
          <p:cNvSpPr txBox="1">
            <a:spLocks noGrp="1"/>
          </p:cNvSpPr>
          <p:nvPr>
            <p:ph type="title"/>
          </p:nvPr>
        </p:nvSpPr>
        <p:spPr>
          <a:xfrm>
            <a:off x="2958799" y="188479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REKRUTACJA NA STUDIA C.D.</a:t>
            </a:r>
            <a:endParaRPr/>
          </a:p>
        </p:txBody>
      </p:sp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 txBox="1">
            <a:spLocks noGrp="1"/>
          </p:cNvSpPr>
          <p:nvPr>
            <p:ph type="body" idx="1"/>
          </p:nvPr>
        </p:nvSpPr>
        <p:spPr>
          <a:xfrm>
            <a:off x="2855927" y="991351"/>
            <a:ext cx="9132000" cy="55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24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Znajomość języka obcego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1. Egzamin językowy </a:t>
            </a:r>
            <a:endParaRPr dirty="0"/>
          </a:p>
          <a:p>
            <a:pPr marL="342900" lvl="0" indent="-2971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2400" b="1" dirty="0">
                <a:latin typeface="Calibri"/>
                <a:ea typeface="Calibri"/>
                <a:cs typeface="Calibri"/>
                <a:sym typeface="Calibri"/>
              </a:rPr>
              <a:t>Poziom B2</a:t>
            </a:r>
            <a:endParaRPr dirty="0"/>
          </a:p>
          <a:p>
            <a:pPr marL="342900" lvl="0" indent="-29718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dotyczy osób, które nie posiadają stosownych certyfikatów językowych, ani oceny z lektoratu (wydruk z edukacji zatwierdzony przez Dziekanat)</a:t>
            </a:r>
            <a:endParaRPr dirty="0"/>
          </a:p>
          <a:p>
            <a:pPr marL="342900" lvl="0" indent="-2971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2400" b="1" dirty="0">
                <a:latin typeface="Calibri"/>
                <a:ea typeface="Calibri"/>
                <a:cs typeface="Calibri"/>
                <a:sym typeface="Calibri"/>
              </a:rPr>
              <a:t>09 marca 2024 </a:t>
            </a: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(szczegóły podane na stronie internetowej SJO)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24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Osoby z certyfikatami</a:t>
            </a:r>
            <a:r>
              <a:rPr lang="pl-PL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Wydziałowych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971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konieczność doręczenia kopii certyfikatu językowego do Koordynatorów</a:t>
            </a:r>
            <a:r>
              <a:rPr lang="pl-PL" dirty="0"/>
              <a:t> </a:t>
            </a: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Wydziałowych</a:t>
            </a:r>
            <a:endParaRPr dirty="0"/>
          </a:p>
          <a:p>
            <a:pPr marL="342900" lvl="0" indent="-29718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2400" dirty="0">
                <a:latin typeface="Calibri"/>
                <a:ea typeface="Calibri"/>
                <a:cs typeface="Calibri"/>
                <a:sym typeface="Calibri"/>
              </a:rPr>
              <a:t>wykaz uznawanych certyfikatów znajduje się na stronie SJO (dodatkowo, jeśli Koordynator Wydziałowy wyrazi zgodę uznanie FCE</a:t>
            </a:r>
            <a:endParaRPr sz="2400" b="1" dirty="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400" b="1" dirty="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WAŻNE!</a:t>
            </a:r>
            <a:endParaRPr sz="2400" b="1" dirty="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109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107683"/>
              <a:buFont typeface="Noto Sans Symbols"/>
              <a:buChar char="▪"/>
            </a:pPr>
            <a:r>
              <a:rPr lang="pl-PL" sz="2602" dirty="0">
                <a:latin typeface="Calibri"/>
                <a:ea typeface="Calibri"/>
                <a:cs typeface="Calibri"/>
                <a:sym typeface="Calibri"/>
              </a:rPr>
              <a:t>nie można z góry przyjąć, że każda uczelnia uczestnicząca w programie Erasmus+ oferuje zajęcia w j. angielskim dla każdego kierunku</a:t>
            </a:r>
            <a:endParaRPr sz="2602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602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80035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ct val="84522"/>
              <a:buFont typeface="Noto Sans Symbols"/>
              <a:buChar char="▪"/>
            </a:pPr>
            <a:r>
              <a:rPr lang="pl-PL" sz="2602" dirty="0">
                <a:latin typeface="Calibri"/>
                <a:ea typeface="Calibri"/>
                <a:cs typeface="Calibri"/>
                <a:sym typeface="Calibri"/>
              </a:rPr>
              <a:t>planując wyjazd na studia np. do Hiszpanii bez znajomości lokalnego języka należy sprawdzić na stronie uczelni, czy oferuje zajęcia w j. angielskim w danej dziedzinie</a:t>
            </a:r>
            <a:br>
              <a:rPr lang="pl-PL" sz="2400" b="1" dirty="0"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5650" y="3783675"/>
            <a:ext cx="1020274" cy="102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ef8b907620_0_0"/>
          <p:cNvSpPr/>
          <p:nvPr/>
        </p:nvSpPr>
        <p:spPr>
          <a:xfrm flipH="1">
            <a:off x="120" y="4498494"/>
            <a:ext cx="2470800" cy="23595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g1ef8b907620_0_0"/>
          <p:cNvSpPr txBox="1">
            <a:spLocks noGrp="1"/>
          </p:cNvSpPr>
          <p:nvPr>
            <p:ph type="title"/>
          </p:nvPr>
        </p:nvSpPr>
        <p:spPr>
          <a:xfrm>
            <a:off x="2958799" y="188479"/>
            <a:ext cx="92331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REKRUTACJA NA STUDIA C.D.</a:t>
            </a:r>
            <a:endParaRPr/>
          </a:p>
        </p:txBody>
      </p:sp>
      <p:pic>
        <p:nvPicPr>
          <p:cNvPr id="156" name="Google Shape;156;g1ef8b90762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1ef8b907620_0_0"/>
          <p:cNvSpPr txBox="1">
            <a:spLocks noGrp="1"/>
          </p:cNvSpPr>
          <p:nvPr>
            <p:ph type="body" idx="1"/>
          </p:nvPr>
        </p:nvSpPr>
        <p:spPr>
          <a:xfrm>
            <a:off x="2956827" y="1215426"/>
            <a:ext cx="9132000" cy="55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6576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Font typeface="Noto Sans Symbols"/>
              <a:buChar char="▪"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None/>
            </a:pPr>
            <a:br>
              <a:rPr lang="pl-PL" sz="240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g1ef8b90762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1ef8b907620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7525" y="744225"/>
            <a:ext cx="9245599" cy="606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9"/>
          <p:cNvSpPr txBox="1">
            <a:spLocks noGrp="1"/>
          </p:cNvSpPr>
          <p:nvPr>
            <p:ph type="title"/>
          </p:nvPr>
        </p:nvSpPr>
        <p:spPr>
          <a:xfrm>
            <a:off x="2855527" y="615696"/>
            <a:ext cx="9001193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HARMONOGRAM REKRUTACJI NA STUDIA</a:t>
            </a:r>
            <a:br>
              <a:rPr lang="pl-PL" sz="3200"/>
            </a:br>
            <a:endParaRPr sz="3200" b="1"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66" name="Google Shape;16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>
            <a:spLocks noGrp="1"/>
          </p:cNvSpPr>
          <p:nvPr>
            <p:ph type="body" idx="1"/>
          </p:nvPr>
        </p:nvSpPr>
        <p:spPr>
          <a:xfrm>
            <a:off x="2932177" y="1146048"/>
            <a:ext cx="9323340" cy="5660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7200" b="1">
                <a:latin typeface="Calibri"/>
                <a:ea typeface="Calibri"/>
                <a:cs typeface="Calibri"/>
                <a:sym typeface="Calibri"/>
              </a:rPr>
              <a:t>4 marca 2024 </a:t>
            </a:r>
            <a:r>
              <a:rPr lang="pl-PL" sz="7200">
                <a:latin typeface="Calibri"/>
                <a:ea typeface="Calibri"/>
                <a:cs typeface="Calibri"/>
                <a:sym typeface="Calibri"/>
              </a:rPr>
              <a:t>– zakończenie naboru kandydatów - studentów na wydziałach i przekazanie do DWM list kandydatów z informacją, kto wymaga egzaminu językowego</a:t>
            </a:r>
            <a:endParaRPr/>
          </a:p>
          <a:p>
            <a:pPr marL="342900" lvl="0" indent="-26352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Noto Sans Symbols"/>
              <a:buChar char="▪"/>
            </a:pPr>
            <a:r>
              <a:rPr lang="pl-PL" sz="72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9 marca 2024 </a:t>
            </a:r>
            <a:r>
              <a:rPr lang="pl-PL" sz="72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- egzaminy językowe dla kandydatów </a:t>
            </a:r>
            <a:endParaRPr>
              <a:solidFill>
                <a:srgbClr val="FF9900"/>
              </a:solidFill>
            </a:endParaRPr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7200" b="1">
                <a:latin typeface="Calibri"/>
                <a:ea typeface="Calibri"/>
                <a:cs typeface="Calibri"/>
                <a:sym typeface="Calibri"/>
              </a:rPr>
              <a:t>14 marca 2024 </a:t>
            </a:r>
            <a:r>
              <a:rPr lang="pl-PL" sz="7200">
                <a:latin typeface="Calibri"/>
                <a:ea typeface="Calibri"/>
                <a:cs typeface="Calibri"/>
                <a:sym typeface="Calibri"/>
              </a:rPr>
              <a:t>- sporządzenie wstępnych list kandydatów na wyjazd na wydziałach z uwzględnieniem list rezerwowych</a:t>
            </a:r>
            <a:endParaRPr/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Noto Sans Symbols"/>
              <a:buChar char="▪"/>
            </a:pPr>
            <a:r>
              <a:rPr lang="pl-PL" sz="72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15 marca 2024</a:t>
            </a:r>
            <a:r>
              <a:rPr lang="pl-PL" sz="72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 - spotkanie dla studentów wstępnie zakwalifikowanych*</a:t>
            </a:r>
            <a:endParaRPr>
              <a:solidFill>
                <a:srgbClr val="FF9900"/>
              </a:solidFill>
            </a:endParaRPr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Noto Sans Symbols"/>
              <a:buChar char="▪"/>
            </a:pPr>
            <a:r>
              <a:rPr lang="pl-PL" sz="72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25 marca 2024 </a:t>
            </a:r>
            <a:r>
              <a:rPr lang="pl-PL" sz="72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– deadline na złożenie formularzy aplikacyjnych w systemie IRC (wyjazdy na cały rok i semestr zimowy)</a:t>
            </a:r>
            <a:endParaRPr>
              <a:solidFill>
                <a:srgbClr val="FF9900"/>
              </a:solidFill>
            </a:endParaRPr>
          </a:p>
          <a:p>
            <a:pPr marL="342900" lvl="0" indent="-2635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5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79646"/>
              </a:buClr>
              <a:buSzPct val="100000"/>
              <a:buFont typeface="Noto Sans Symbols"/>
              <a:buChar char="▪"/>
            </a:pPr>
            <a:r>
              <a:rPr lang="pl-PL" sz="7200" b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6 - 17 maja 2024 </a:t>
            </a:r>
            <a:r>
              <a:rPr lang="pl-PL" sz="7200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– składanie formularzy aplikacyjnych w systemie IRC (wyjazdy na semestr letni)</a:t>
            </a:r>
            <a:endParaRPr>
              <a:solidFill>
                <a:srgbClr val="F7964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UWAGA! </a:t>
            </a:r>
            <a:r>
              <a:rPr lang="pl-PL" sz="8000">
                <a:latin typeface="Calibri"/>
                <a:ea typeface="Calibri"/>
                <a:cs typeface="Calibri"/>
                <a:sym typeface="Calibri"/>
              </a:rPr>
              <a:t>Oryginały dokumentów będą składane w DWM razem z umową finansową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4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* termin będzie jeszcze potwierdzony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Wydziałowych</a:t>
            </a:r>
            <a:endParaRPr sz="22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10"/>
          <p:cNvSpPr txBox="1">
            <a:spLocks noGrp="1"/>
          </p:cNvSpPr>
          <p:nvPr>
            <p:ph type="title"/>
          </p:nvPr>
        </p:nvSpPr>
        <p:spPr>
          <a:xfrm>
            <a:off x="2891742" y="179970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GDZIE SIĘ ZGŁOSIĆ?</a:t>
            </a:r>
            <a:endParaRPr sz="16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75" name="Google Shape;17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0"/>
          <p:cNvSpPr txBox="1">
            <a:spLocks noGrp="1"/>
          </p:cNvSpPr>
          <p:nvPr>
            <p:ph type="body" idx="1"/>
          </p:nvPr>
        </p:nvSpPr>
        <p:spPr>
          <a:xfrm>
            <a:off x="2554224" y="1280160"/>
            <a:ext cx="9570719" cy="552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457200" lvl="0" indent="-473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12500"/>
              <a:buAutoNum type="arabicPeriod"/>
            </a:pPr>
            <a:r>
              <a:rPr lang="pl-PL" sz="64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ETAP : wybór uczelni partnerskiej, wizyta u Koordynatorów Wydziałowych</a:t>
            </a:r>
            <a:endParaRPr sz="64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6200">
                <a:latin typeface="Calibri"/>
                <a:ea typeface="Calibri"/>
                <a:cs typeface="Calibri"/>
                <a:sym typeface="Calibri"/>
              </a:rPr>
              <a:t>Należy złożyć u Koordynatorów dokumenty wymagane przez Koordynatorów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6200">
                <a:latin typeface="Calibri"/>
                <a:ea typeface="Calibri"/>
                <a:cs typeface="Calibri"/>
                <a:sym typeface="Calibri"/>
              </a:rPr>
              <a:t>Nazwiska i adresy Koordynatorów można znaleźć na stronie:</a:t>
            </a:r>
            <a:endParaRPr/>
          </a:p>
          <a:p>
            <a:pPr marL="457200" lvl="0" indent="-43005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BCC9D8"/>
              </a:buClr>
              <a:buSzPct val="90000"/>
              <a:buFont typeface="Audiowide"/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6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6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141935"/>
              <a:buFont typeface="Noto Sans Symbols"/>
              <a:buNone/>
            </a:pPr>
            <a:endParaRPr sz="6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1935"/>
              <a:buNone/>
            </a:pPr>
            <a:r>
              <a:rPr lang="pl-PL" sz="6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Zakończenie naboru studentów na Wydziałach </a:t>
            </a:r>
            <a:r>
              <a:rPr lang="pl-PL" sz="6200" b="1" u="sng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do 4 marca 2024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</a:pPr>
            <a:endParaRPr sz="22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None/>
            </a:pPr>
            <a:endParaRPr sz="8000" b="1" u="sng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-488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112500"/>
              <a:buFont typeface="Audiowide"/>
              <a:buAutoNum type="arabicPeriod" startAt="2"/>
            </a:pPr>
            <a:r>
              <a:rPr lang="pl-PL" sz="64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ETAP</a:t>
            </a:r>
            <a:r>
              <a:rPr lang="pl-PL" sz="64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: Spotkanie informacyjne dla osób wstępnie zakwalifikowanych - </a:t>
            </a:r>
            <a:r>
              <a:rPr lang="pl-PL" sz="64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15 marca 2024* </a:t>
            </a:r>
            <a:endParaRPr sz="64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C9D8"/>
              </a:buClr>
              <a:buSzPct val="244444"/>
              <a:buFont typeface="Audiowide"/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43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43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21040" y="47905"/>
            <a:ext cx="1003903" cy="100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1125" y="2362975"/>
            <a:ext cx="1106750" cy="110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5" name="Google Shape;185;p11"/>
          <p:cNvSpPr txBox="1">
            <a:spLocks noGrp="1"/>
          </p:cNvSpPr>
          <p:nvPr>
            <p:ph type="title"/>
          </p:nvPr>
        </p:nvSpPr>
        <p:spPr>
          <a:xfrm>
            <a:off x="2958799" y="246062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600"/>
              <a:buFont typeface="Audiowide"/>
              <a:buNone/>
            </a:pPr>
            <a:r>
              <a:rPr lang="pl-PL" sz="36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STYPENDIUM</a:t>
            </a:r>
            <a:endParaRPr sz="360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86" name="Google Shape;18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1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Stypendium jest </a:t>
            </a:r>
            <a:r>
              <a:rPr lang="pl-PL" sz="2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formą dofinansowania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na studiach za granicą i nie pokrywa pełnych kosztów pobytu</a:t>
            </a:r>
            <a:endParaRPr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>
              <a:latin typeface="Lato"/>
              <a:ea typeface="Lato"/>
              <a:cs typeface="Lato"/>
              <a:sym typeface="Lato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Stawki </a:t>
            </a:r>
            <a:r>
              <a:rPr lang="pl-PL" sz="2000" u="sng">
                <a:latin typeface="Calibri"/>
                <a:ea typeface="Calibri"/>
                <a:cs typeface="Calibri"/>
                <a:sym typeface="Calibri"/>
              </a:rPr>
              <a:t>miesięczne zależą kraju wyjazdu</a:t>
            </a:r>
            <a:endParaRPr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Okres dofinansowania uzależniony od przyznanego uczelni dofinansowania</a:t>
            </a:r>
            <a:endParaRPr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Wypłata w 2 ratach- pierwsza przed wyjazdem (80% grantu); druga rata (do 20% grantu) po powrocie i rozliczeniu się z dokumentów</a:t>
            </a:r>
            <a:endParaRPr/>
          </a:p>
          <a:p>
            <a: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Pobyt w instytucji przyjmującej musi mieścić się w okresie: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r>
              <a:rPr lang="pl-PL" sz="2000"/>
              <a:t>                        </a:t>
            </a:r>
            <a:r>
              <a:rPr lang="pl-PL" sz="2000" b="1">
                <a:solidFill>
                  <a:srgbClr val="FF9900"/>
                </a:solidFill>
              </a:rPr>
              <a:t>od 1 lipca 2024 do 30 września 2025</a:t>
            </a:r>
            <a:endParaRPr>
              <a:solidFill>
                <a:srgbClr val="FF990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/>
          </a:p>
        </p:txBody>
      </p:sp>
      <p:pic>
        <p:nvPicPr>
          <p:cNvPr id="189" name="Google Shape;18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title"/>
          </p:nvPr>
        </p:nvSpPr>
        <p:spPr>
          <a:xfrm>
            <a:off x="399040" y="338086"/>
            <a:ext cx="9275626" cy="92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Wysokość dofinansowania (studia)*</a:t>
            </a:r>
            <a:br>
              <a:rPr lang="pl-PL" sz="3200" b="1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</a:br>
            <a:r>
              <a:rPr lang="pl-PL" sz="3200" b="1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Wyjazdy na studia: od 2 do 12 miesięcy</a:t>
            </a:r>
            <a:br>
              <a:rPr lang="pl-PL" sz="3200" b="1" cap="none">
                <a:solidFill>
                  <a:srgbClr val="538CD5"/>
                </a:solidFill>
                <a:latin typeface="Audiowide"/>
                <a:ea typeface="Audiowide"/>
                <a:cs typeface="Audiowide"/>
                <a:sym typeface="Audiowide"/>
              </a:rPr>
            </a:br>
            <a:endParaRPr sz="3200">
              <a:latin typeface="Audiowide"/>
              <a:ea typeface="Audiowide"/>
              <a:cs typeface="Audiowide"/>
              <a:sym typeface="Audiowide"/>
            </a:endParaRPr>
          </a:p>
        </p:txBody>
      </p:sp>
      <p:graphicFrame>
        <p:nvGraphicFramePr>
          <p:cNvPr id="195" name="Google Shape;195;p12"/>
          <p:cNvGraphicFramePr/>
          <p:nvPr/>
        </p:nvGraphicFramePr>
        <p:xfrm>
          <a:off x="2551909" y="1116526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{11EF1C07-3C77-427B-9663-7825742BFB18}</a:tableStyleId>
              </a:tblPr>
              <a:tblGrid>
                <a:gridCol w="420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07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/>
                        <a:t>Kraje należące do danej grupy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Miesięczna stawka stypendium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w EURO</a:t>
                      </a:r>
                      <a:endParaRPr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8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1</a:t>
                      </a:r>
                      <a:r>
                        <a:rPr lang="pl-PL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Dania, Finlandia, Irlandia, Islandia, Lichtenstein, Luksemburg, Norwegia, Szwecja oraz kraje region</a:t>
                      </a:r>
                      <a:r>
                        <a:rPr lang="pl-PL"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 14*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670 €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2</a:t>
                      </a:r>
                      <a:r>
                        <a:rPr lang="pl-PL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Austria, Belgia, Cypr, Francja, Grecja, Hiszpania, Malta, Niderlandy, Niemcy, Portugalia, Włochy oraz kraje regionu 13*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670 €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3</a:t>
                      </a:r>
                      <a:r>
                        <a:rPr lang="pl-PL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Bułgaria, Chorwacja, Czechy, Estonia, Macedonia Północna, Litwa, Łotwa, Rumunia, Serbia, Słowacja, Słowenia, Turcja, Węgry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600 €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6" name="Google Shape;19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050" y="4871850"/>
            <a:ext cx="1729224" cy="148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2"/>
          <p:cNvSpPr txBox="1"/>
          <p:nvPr/>
        </p:nvSpPr>
        <p:spPr>
          <a:xfrm>
            <a:off x="2634775" y="6129325"/>
            <a:ext cx="36456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14 - UK, Szwajcaria, Wyspy Owcze</a:t>
            </a:r>
            <a:endParaRPr sz="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13 - Andora, Monako, San Marino, Watykan</a:t>
            </a:r>
            <a:endParaRPr sz="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"/>
          <p:cNvSpPr/>
          <p:nvPr/>
        </p:nvSpPr>
        <p:spPr>
          <a:xfrm>
            <a:off x="2550168" y="258875"/>
            <a:ext cx="84490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Inne możliwości dofinansowania</a:t>
            </a:r>
            <a:endParaRPr sz="3200" b="0" i="0" u="none" strike="noStrike" cap="none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03" name="Google Shape;203;p13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4" name="Google Shape;20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3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Dodatkowe stypendium Rady Miasta Wrocławia - informacje w </a:t>
            </a:r>
            <a:r>
              <a:rPr lang="pl-PL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stronie Wrocławskiego Centrum Akademickiego</a:t>
            </a:r>
            <a:r>
              <a:rPr lang="pl-PL" sz="2000" i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https://wca.wroc.pl/stypendium-dla-studentow-wyjezdzajacych-za-granice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Dofinansowanie dla osób z orzeczonym stopniem  niepełnosprawności w wysokości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250 € 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miesięcznie – w przypadku większego zapotrzebowania </a:t>
            </a:r>
            <a:r>
              <a:rPr lang="pl-PL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należy złożyć dodatkowy wniosek co najmniej miesiąc przed rozpoczęciem mobilności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rozliczenie wniosku na podstawie kosztów rzeczywistych, co oznacza konieczność ich dokumentowania dowodami finansowymi (faktury, rachunki, bilety)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Dodatkowe dofinansowanie w wysokości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250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€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na każdy miesiąc pobytu </a:t>
            </a:r>
            <a:r>
              <a:rPr lang="pl-PL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studia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dla studentów uprawnionych w trakcie rekrutacji do stypendium socjalnego na PWr (na podstawie zaświadczenia/kopia decyzji).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/>
          </a:p>
        </p:txBody>
      </p:sp>
      <p:pic>
        <p:nvPicPr>
          <p:cNvPr id="207" name="Google Shape;20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450" y="5028025"/>
            <a:ext cx="1286599" cy="11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 txBox="1">
            <a:spLocks noGrp="1"/>
          </p:cNvSpPr>
          <p:nvPr>
            <p:ph type="body" idx="1"/>
          </p:nvPr>
        </p:nvSpPr>
        <p:spPr>
          <a:xfrm>
            <a:off x="3076183" y="1819928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przypadku podróży z wykorzystaniem ekologicznych środków transportu (pociąg, autobus, wspólne korzystanie z samochodu, rower)</a:t>
            </a:r>
            <a:endParaRPr/>
          </a:p>
          <a:p>
            <a:pPr marL="34290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Wsparcie indywidualne na koszty utrzymania –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możliwe dla max. 4 dodatkowych dni podróży</a:t>
            </a:r>
            <a:endParaRPr/>
          </a:p>
          <a:p>
            <a:pPr marL="34290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▪"/>
            </a:pP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50 € 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 tytułu spełnienia wymogów związanych z „green travel”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C000"/>
              </a:buClr>
              <a:buSzPts val="2800"/>
              <a:buNone/>
            </a:pPr>
            <a:r>
              <a:rPr lang="pl-PL" sz="20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WAŻNE:</a:t>
            </a:r>
            <a:r>
              <a:rPr lang="pl-PL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dni podróży nie mogą pokrywać się z okresem wymiany</a:t>
            </a:r>
            <a:endParaRPr/>
          </a:p>
          <a:p>
            <a:pPr marL="34290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</a:pPr>
            <a:endParaRPr/>
          </a:p>
        </p:txBody>
      </p:sp>
      <p:sp>
        <p:nvSpPr>
          <p:cNvPr id="213" name="Google Shape;213;p14"/>
          <p:cNvSpPr/>
          <p:nvPr/>
        </p:nvSpPr>
        <p:spPr>
          <a:xfrm>
            <a:off x="1786051" y="439766"/>
            <a:ext cx="35477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00B050"/>
                </a:solidFill>
                <a:latin typeface="Audiowide"/>
                <a:ea typeface="Audiowide"/>
                <a:cs typeface="Audiowide"/>
                <a:sym typeface="Audiowide"/>
              </a:rPr>
              <a:t>„Green Travel”</a:t>
            </a:r>
            <a:endParaRPr sz="3200" b="0" i="0" u="none" strike="noStrike" cap="none">
              <a:solidFill>
                <a:srgbClr val="000000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214" name="Google Shape;21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417" y="75528"/>
            <a:ext cx="1432437" cy="214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417" y="1973555"/>
            <a:ext cx="2518983" cy="167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818" y="3303244"/>
            <a:ext cx="1526312" cy="228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9908" y="4579294"/>
            <a:ext cx="1295480" cy="194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52400" y="145950"/>
            <a:ext cx="1179675" cy="101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ef8b907620_0_42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4" name="Google Shape;224;g1ef8b907620_0_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1ef8b907620_0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ef8b907620_0_42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124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160000"/>
              <a:buFont typeface="Noto Sans Symbols"/>
              <a:buChar char="▪"/>
            </a:pP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Blended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Intensive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 dirty="0" err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Programmes</a:t>
            </a:r>
            <a:r>
              <a:rPr lang="pl-PL" sz="2000" b="1" dirty="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wymiana krótkoterminowa – zajęcia na uczelni partnerskiej (min. 5 dni) z komponentem wirtualnym – min. 3 ECTS,</a:t>
            </a:r>
            <a:endParaRPr dirty="0"/>
          </a:p>
          <a:p>
            <a:pPr marL="34290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42857"/>
              <a:buFont typeface="Noto Sans Symbols"/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483869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5-14 dni – 79 €/dzień,* </a:t>
            </a:r>
            <a:endParaRPr dirty="0"/>
          </a:p>
          <a:p>
            <a:pPr marL="514350" lvl="0" indent="-483869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15-30 dni – 56 €/dzień,*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242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Char char="•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rekrutacja na BIP odbywa się na wydziałach.</a:t>
            </a:r>
            <a:endParaRPr dirty="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60000"/>
              <a:buNone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pl-PL" sz="1176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Stawka może ulec zmianie</a:t>
            </a:r>
            <a:endParaRPr sz="1976" dirty="0"/>
          </a:p>
        </p:txBody>
      </p:sp>
      <p:sp>
        <p:nvSpPr>
          <p:cNvPr id="227" name="Google Shape;227;g1ef8b907620_0_42"/>
          <p:cNvSpPr/>
          <p:nvPr/>
        </p:nvSpPr>
        <p:spPr>
          <a:xfrm>
            <a:off x="2943700" y="179750"/>
            <a:ext cx="8915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Blended Intensive Programmes - BIP</a:t>
            </a:r>
            <a:endParaRPr sz="3200" b="1" i="0" u="none" strike="noStrike" cap="none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    </a:t>
            </a: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 </a:t>
            </a: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 </a:t>
            </a: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endParaRPr sz="3200" b="1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228" name="Google Shape;228;g1ef8b907620_0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1ef8b907620_0_42"/>
          <p:cNvSpPr txBox="1"/>
          <p:nvPr/>
        </p:nvSpPr>
        <p:spPr>
          <a:xfrm>
            <a:off x="2987625" y="3488825"/>
            <a:ext cx="73266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“OSOBY Z MNIEJSZYMI SZANSAMI”</a:t>
            </a:r>
            <a:r>
              <a:rPr lang="pl-PL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5-14 dni - 100 euro/wyjazd</a:t>
            </a: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15-30 dni - 150 euro /wyjazd</a:t>
            </a: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500" i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1500" i="1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Możliwe dofinansowanie podróży w formie ryczałtu na podstawie kalkulatora</a:t>
            </a:r>
            <a:endParaRPr sz="1500" i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500" i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odległości (dla osób z tzw. mniejszymi szansami)</a:t>
            </a:r>
            <a:endParaRPr sz="1500" i="1" u="sng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5" name="Google Shape;23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Organizowane w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firmach</a:t>
            </a:r>
            <a:r>
              <a:rPr lang="pl-PL" sz="20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ośrodkach badawczych </a:t>
            </a:r>
            <a:r>
              <a:rPr lang="pl-PL" sz="2000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na uniwersytetach</a:t>
            </a:r>
            <a:endParaRPr/>
          </a:p>
          <a:p>
            <a:pPr marL="457200" lvl="0" indent="-292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60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Char char="▪"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Praktyki studenckie 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od 2 do 12 miesięcy</a:t>
            </a:r>
            <a:endParaRPr/>
          </a:p>
          <a:p>
            <a:pPr marL="457200" lvl="0" indent="-2921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Char char="▪"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Staże dla niedawnych absolwentów („recent graduates”):</a:t>
            </a:r>
            <a:endParaRPr/>
          </a:p>
          <a:p>
            <a:pPr marL="457200" lvl="0" indent="-2921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538CD5"/>
              </a:buClr>
              <a:buSzPts val="2600"/>
              <a:buFont typeface="Noto Sans Symbols"/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r>
              <a:rPr lang="pl-PL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 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rekrutacja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czasie studiów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-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realizowane w ciągu 12 miesięcy od daty obrony/złożenia pracy doktorskiej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Absolwenci mają możliwość wielokrotnych wyjazdów w czasie roku od obrony i w ramach posiadanego kapitału mobilności.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None/>
            </a:pPr>
            <a:endParaRPr/>
          </a:p>
        </p:txBody>
      </p:sp>
      <p:sp>
        <p:nvSpPr>
          <p:cNvPr id="238" name="Google Shape;238;p16"/>
          <p:cNvSpPr/>
          <p:nvPr/>
        </p:nvSpPr>
        <p:spPr>
          <a:xfrm>
            <a:off x="2770226" y="47869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Wyjazdy na praktyki i staże - SMT</a:t>
            </a:r>
            <a:endParaRPr sz="3200" b="0" i="0" u="none" strike="noStrike" cap="none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239" name="Google Shape;23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ef7da03a33_0_0"/>
          <p:cNvSpPr txBox="1">
            <a:spLocks noGrp="1"/>
          </p:cNvSpPr>
          <p:nvPr>
            <p:ph type="title"/>
          </p:nvPr>
        </p:nvSpPr>
        <p:spPr>
          <a:xfrm>
            <a:off x="2771775" y="165100"/>
            <a:ext cx="8915400" cy="73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rPr>
              <a:t>Kilka słów o Programie</a:t>
            </a:r>
            <a:endParaRPr/>
          </a:p>
        </p:txBody>
      </p:sp>
      <p:sp>
        <p:nvSpPr>
          <p:cNvPr id="73" name="Google Shape;73;g1ef7da03a33_0_0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ct val="39285"/>
              <a:buFont typeface="Arial"/>
              <a:buNone/>
            </a:pPr>
            <a:r>
              <a:rPr lang="pl-PL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l-PL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pl-PL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pl-PL">
                <a:latin typeface="Calibri"/>
                <a:ea typeface="Calibri"/>
                <a:cs typeface="Calibri"/>
                <a:sym typeface="Calibri"/>
              </a:rPr>
              <a:t>opean Community </a:t>
            </a:r>
            <a:r>
              <a:rPr lang="pl-PL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pl-PL">
                <a:latin typeface="Calibri"/>
                <a:ea typeface="Calibri"/>
                <a:cs typeface="Calibri"/>
                <a:sym typeface="Calibri"/>
              </a:rPr>
              <a:t>ction </a:t>
            </a:r>
            <a:r>
              <a:rPr lang="pl-PL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l-PL">
                <a:latin typeface="Calibri"/>
                <a:ea typeface="Calibri"/>
                <a:cs typeface="Calibri"/>
                <a:sym typeface="Calibri"/>
              </a:rPr>
              <a:t>cheme for the </a:t>
            </a:r>
            <a:r>
              <a:rPr lang="pl-PL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pl-PL">
                <a:latin typeface="Calibri"/>
                <a:ea typeface="Calibri"/>
                <a:cs typeface="Calibri"/>
                <a:sym typeface="Calibri"/>
              </a:rPr>
              <a:t>obility of </a:t>
            </a:r>
            <a:r>
              <a:rPr lang="pl-PL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pl-PL">
                <a:latin typeface="Calibri"/>
                <a:ea typeface="Calibri"/>
                <a:cs typeface="Calibri"/>
                <a:sym typeface="Calibri"/>
              </a:rPr>
              <a:t>niversity </a:t>
            </a:r>
            <a:r>
              <a:rPr lang="pl-PL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pl-PL">
                <a:latin typeface="Calibri"/>
                <a:ea typeface="Calibri"/>
                <a:cs typeface="Calibri"/>
                <a:sym typeface="Calibri"/>
              </a:rPr>
              <a:t>tudents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Program Erasmus powstał w 1987 r. jako program wymiany dla studentów szkół wyższych. W pierwszym roku wzięło w nim udział ok. 3 200 studentów z 11 europejskich państw: Belgii, Danii, Niemiec, Grecji, Francji, Irlandii, Włoch, Holandii, Portugalii, Hiszpanii i Wielkiej Brytanii. Dzisiaj Erasmus+ oferuje wiele możliwości w szkolnictwie wyższym, kształceniu i szkoleniu zawodowym, kształceniu ogólnym i kształceniu dorosłych oraz w dziedzinach młodzieży i sportu. 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W Polsce od roku 1998.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60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Poprzednie nazwy Programu: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1987-1993 – Erasmus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1994-1999 – Socrates I (Socrates/Erasmus)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2000-2006 – Socrates II (Socrates/Erasmus)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2007-2013 – The Lifelong Learning Programme (LLP-Erasmus)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55000"/>
              <a:buFont typeface="Arial"/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 	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od 2014 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-  </a:t>
            </a:r>
            <a:r>
              <a:rPr lang="pl-PL" sz="2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Erasmus+</a:t>
            </a:r>
            <a:endParaRPr sz="20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g1ef7da03a3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900" y="271400"/>
            <a:ext cx="2364927" cy="373855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  <p:pic>
        <p:nvPicPr>
          <p:cNvPr id="75" name="Google Shape;75;g1ef7da03a3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25" y="56453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5" name="Google Shape;24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7"/>
          <p:cNvSpPr txBox="1">
            <a:spLocks noGrp="1"/>
          </p:cNvSpPr>
          <p:nvPr>
            <p:ph type="body" idx="1"/>
          </p:nvPr>
        </p:nvSpPr>
        <p:spPr>
          <a:xfrm>
            <a:off x="2770227" y="1032022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/>
              <a:t>możliwość zdobycia doświadczenia zawodowego za granicą</a:t>
            </a:r>
            <a:endParaRPr/>
          </a:p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None/>
            </a:pP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/>
              <a:t>realizację praktyki zgodnej z kierunkiem studiów</a:t>
            </a:r>
            <a:endParaRPr/>
          </a:p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None/>
            </a:pP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/>
              <a:t>skorzystanie z bazy naszych partnerów i oferowanych   przez nich praktyk</a:t>
            </a:r>
            <a:endParaRPr/>
          </a:p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None/>
            </a:pPr>
            <a:endParaRPr sz="200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Font typeface="Noto Sans Symbols"/>
              <a:buChar char="▪"/>
            </a:pPr>
            <a:r>
              <a:rPr lang="pl-PL" sz="2000"/>
              <a:t>uzyskanie dofinansowania praktyki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3200"/>
              <a:buNone/>
            </a:pPr>
            <a:endParaRPr/>
          </a:p>
        </p:txBody>
      </p:sp>
      <p:sp>
        <p:nvSpPr>
          <p:cNvPr id="248" name="Google Shape;248;p17"/>
          <p:cNvSpPr/>
          <p:nvPr/>
        </p:nvSpPr>
        <p:spPr>
          <a:xfrm>
            <a:off x="2770226" y="47869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Co oferuje program?</a:t>
            </a:r>
            <a:endParaRPr sz="3200" b="0" i="0" u="none" strike="noStrike" cap="none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249" name="Google Shape;24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"/>
          <p:cNvSpPr/>
          <p:nvPr/>
        </p:nvSpPr>
        <p:spPr>
          <a:xfrm>
            <a:off x="253603" y="206998"/>
            <a:ext cx="85439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Wysokość dofinansowania (praktyki)</a:t>
            </a:r>
            <a:br>
              <a:rPr lang="pl-PL" sz="28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</a:br>
            <a:r>
              <a:rPr lang="pl-PL" sz="28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Wyjazdy na praktyki: od 2 do 12 miesięcy</a:t>
            </a:r>
            <a:endParaRPr sz="2800" b="0" i="0" u="none" strike="noStrike" cap="none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255" name="Google Shape;25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50" y="5028026"/>
            <a:ext cx="1659300" cy="14225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6" name="Google Shape;256;p18"/>
          <p:cNvGraphicFramePr/>
          <p:nvPr/>
        </p:nvGraphicFramePr>
        <p:xfrm>
          <a:off x="2600784" y="1402051"/>
          <a:ext cx="8861350" cy="4721350"/>
        </p:xfrm>
        <a:graphic>
          <a:graphicData uri="http://schemas.openxmlformats.org/drawingml/2006/table">
            <a:tbl>
              <a:tblPr firstRow="1" bandRow="1">
                <a:noFill/>
                <a:tableStyleId>{11EF1C07-3C77-427B-9663-7825742BFB18}</a:tableStyleId>
              </a:tblPr>
              <a:tblGrid>
                <a:gridCol w="443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 u="none" strike="noStrike" cap="none"/>
                        <a:t>Kraje należące do danej grupy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Miesięczna stawka stypendium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l-PL" sz="1800"/>
                        <a:t>w EURO</a:t>
                      </a:r>
                      <a:endParaRPr/>
                    </a:p>
                  </a:txBody>
                  <a:tcPr marL="91450" marR="91450" marT="45725" marB="45725" anchor="b">
                    <a:solidFill>
                      <a:srgbClr val="8DA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1</a:t>
                      </a:r>
                      <a:r>
                        <a:rPr lang="pl-PL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Dania, Finlandia, Irlandia, Islandia, Lichtenstein, Luksemburg, Norwegia, Szwecja oraz kraje region</a:t>
                      </a:r>
                      <a:r>
                        <a:rPr lang="pl-PL" sz="18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 14*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820</a:t>
                      </a: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€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2</a:t>
                      </a:r>
                      <a:r>
                        <a:rPr lang="pl-PL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Austria, Belgia, Cypr, Francja, Grecja, Hiszpania, Malta, Niderlandy, Niemcy, Portugalia, Włochy oraz kraje regionu 13*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820 </a:t>
                      </a: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</a:t>
                      </a:r>
                      <a:endParaRPr sz="18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Grupa 3</a:t>
                      </a:r>
                      <a:r>
                        <a:rPr lang="pl-PL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– Bułgaria, Chorwacja, Czechy, Estonia, Macedonia Północna, Litwa, Łotwa, Rumunia, Serbia, Słowacja, Słowenia, Turcja, Węgry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750 </a:t>
                      </a:r>
                      <a:r>
                        <a:rPr lang="pl-PL" sz="18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7" name="Google Shape;257;p18"/>
          <p:cNvSpPr txBox="1"/>
          <p:nvPr/>
        </p:nvSpPr>
        <p:spPr>
          <a:xfrm>
            <a:off x="0" y="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14 - UK, Szwajcaria, Wyspy Owcze</a:t>
            </a:r>
            <a:endParaRPr sz="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13 - Andora, Monako, San Marino, Watykan</a:t>
            </a:r>
            <a:endParaRPr/>
          </a:p>
        </p:txBody>
      </p:sp>
      <p:sp>
        <p:nvSpPr>
          <p:cNvPr id="258" name="Google Shape;258;p18"/>
          <p:cNvSpPr txBox="1"/>
          <p:nvPr/>
        </p:nvSpPr>
        <p:spPr>
          <a:xfrm>
            <a:off x="2721425" y="6289275"/>
            <a:ext cx="41787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14 - UK, Szwajcaria, Wyspy Owcze</a:t>
            </a:r>
            <a:endParaRPr sz="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13 - Andora, Monako, San Marino, Watykan</a:t>
            </a:r>
            <a:endParaRPr sz="2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4" name="Google Shape;26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9"/>
          <p:cNvSpPr/>
          <p:nvPr/>
        </p:nvSpPr>
        <p:spPr>
          <a:xfrm>
            <a:off x="2771775" y="217801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Inne możliwości dofinansowania</a:t>
            </a:r>
            <a:endParaRPr sz="3200" b="0" i="0" u="none" strike="noStrike" cap="none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67" name="Google Shape;267;p19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Dofinansowanie dla osób z orzeczonym stopniem  niepełnosprawności w wysokości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250 euro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miesięcznie – w przypadku większego zapotrzebowania </a:t>
            </a:r>
            <a:r>
              <a:rPr lang="pl-PL" sz="2000" u="sng">
                <a:latin typeface="Calibri"/>
                <a:ea typeface="Calibri"/>
                <a:cs typeface="Calibri"/>
                <a:sym typeface="Calibri"/>
              </a:rPr>
              <a:t>należy złożyć dodatkowy wniosek co najmniej miesiąc przed rozpoczęciem mobilności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, rozliczenie wniosku na podstawie kosztów rzeczywistych, co oznacza konieczność ich udokumentowania dowodami finansowymi (faktury, rachunki, bilety)     </a:t>
            </a:r>
            <a:endParaRPr/>
          </a:p>
          <a:p>
            <a:pPr marL="3429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</a:pPr>
            <a:endParaRPr sz="200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Dodatkowe dofinansowanie w wysokości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250 euro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na każdy miesiąc pobytu </a:t>
            </a:r>
            <a:r>
              <a:rPr lang="pl-PL" sz="2000" u="sng">
                <a:latin typeface="Calibri"/>
                <a:ea typeface="Calibri"/>
                <a:cs typeface="Calibri"/>
                <a:sym typeface="Calibri"/>
              </a:rPr>
              <a:t>na praktyce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 dla studentów/absolwentów uprawnionych w trakcie rekrutacji do stypendium socjalnego na PWr (na podstawie zaświadczenia/kopii decyzji)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/>
          </a:p>
        </p:txBody>
      </p:sp>
      <p:pic>
        <p:nvPicPr>
          <p:cNvPr id="268" name="Google Shape;26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4" name="Google Shape;27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0"/>
          <p:cNvSpPr/>
          <p:nvPr/>
        </p:nvSpPr>
        <p:spPr>
          <a:xfrm>
            <a:off x="2770226" y="47869"/>
            <a:ext cx="8543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Pomoc finansowa</a:t>
            </a:r>
            <a:endParaRPr sz="3200" b="0" i="0" u="none" strike="noStrike" cap="none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77" name="Google Shape;277;p20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Stypendium jest dofinansowaniem kosztów związanych z podróżą i pobytem za granicą. Przeznaczone jest na pokrycie części kosztów podróży, zakwaterowania, utrzymania oraz innych wydatków związanych z pobytem na praktyce;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endParaRPr sz="2000"/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Instytucja przyjmująca na praktykę może zaoferować: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“kieszonkowe”</a:t>
            </a:r>
            <a:endParaRPr/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zakwaterowanie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wyżywienie</a:t>
            </a:r>
            <a:endParaRPr/>
          </a:p>
          <a:p>
            <a:pPr marL="342900" lvl="0" indent="-317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Calibri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refundacje dojazdów</a:t>
            </a:r>
            <a:endParaRPr/>
          </a:p>
          <a:p>
            <a:pPr marL="342900" lvl="0" indent="-1905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Szczegółowe warunki finansowe reguluje umowa o realizację praktyki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/>
          </a:p>
        </p:txBody>
      </p:sp>
      <p:pic>
        <p:nvPicPr>
          <p:cNvPr id="278" name="Google Shape;27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/>
          <p:nvPr/>
        </p:nvSpPr>
        <p:spPr>
          <a:xfrm>
            <a:off x="2600293" y="171337"/>
            <a:ext cx="854395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Erasmus praktyki – wymagane dokumenty: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284" name="Google Shape;284;p21"/>
          <p:cNvSpPr txBox="1">
            <a:spLocks noGrp="1"/>
          </p:cNvSpPr>
          <p:nvPr>
            <p:ph type="body" idx="1"/>
          </p:nvPr>
        </p:nvSpPr>
        <p:spPr>
          <a:xfrm>
            <a:off x="3540519" y="185337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/>
              <a:t>podpisany formularz aplikacyjny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/>
              <a:t>zaświadczenie z dziekanatu o średniej ważonej ze wszystkich ocen uzyskanych w toku studiów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</a:pPr>
            <a:r>
              <a:rPr lang="pl-PL" sz="2000"/>
              <a:t>potwierdzenie znajomości języka obcego: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r>
              <a:rPr lang="pl-PL" sz="2000"/>
              <a:t>  - kopia certyfikatu językowego wraz z oryginałem do wglądu lub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r>
              <a:rPr lang="pl-PL" sz="2000"/>
              <a:t>  - kopia strony z indeksu z oceną z egzaminu na poziomie minimum B2 lub      zaliczenia na poziomie B2.2.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pl-PL" sz="2000"/>
              <a:t>możliwość podejścia do egzaminu organizowanego przez DWM </a:t>
            </a:r>
            <a:br>
              <a:rPr lang="pl-PL" sz="2000"/>
            </a:br>
            <a:r>
              <a:rPr lang="pl-PL" sz="2000"/>
              <a:t>09 marca br. (zapisy: julia.bohdziewicz@pwr.edu.pl do </a:t>
            </a:r>
            <a:br>
              <a:rPr lang="pl-PL" sz="2000"/>
            </a:br>
            <a:r>
              <a:rPr lang="pl-PL" sz="2000"/>
              <a:t>8 marca)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endParaRPr sz="200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/>
          </a:p>
        </p:txBody>
      </p:sp>
      <p:pic>
        <p:nvPicPr>
          <p:cNvPr id="285" name="Google Shape;2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536" y="2249587"/>
            <a:ext cx="3309983" cy="222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78813" y="98425"/>
            <a:ext cx="1256486" cy="107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None/>
            </a:pPr>
            <a:endParaRPr sz="200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endParaRPr/>
          </a:p>
        </p:txBody>
      </p:sp>
      <p:sp>
        <p:nvSpPr>
          <p:cNvPr id="292" name="Google Shape;292;p22"/>
          <p:cNvSpPr/>
          <p:nvPr/>
        </p:nvSpPr>
        <p:spPr>
          <a:xfrm>
            <a:off x="1998723" y="456150"/>
            <a:ext cx="5694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4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Przyznanie grantu</a:t>
            </a:r>
            <a:endParaRPr sz="14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grpSp>
        <p:nvGrpSpPr>
          <p:cNvPr id="293" name="Google Shape;293;p22"/>
          <p:cNvGrpSpPr/>
          <p:nvPr/>
        </p:nvGrpSpPr>
        <p:grpSpPr>
          <a:xfrm>
            <a:off x="1897835" y="1710967"/>
            <a:ext cx="8603362" cy="2871738"/>
            <a:chOff x="2771774" y="953947"/>
            <a:chExt cx="8603362" cy="2871738"/>
          </a:xfrm>
        </p:grpSpPr>
        <p:sp>
          <p:nvSpPr>
            <p:cNvPr id="294" name="Google Shape;294;p22"/>
            <p:cNvSpPr/>
            <p:nvPr/>
          </p:nvSpPr>
          <p:spPr>
            <a:xfrm>
              <a:off x="2771774" y="953947"/>
              <a:ext cx="860336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Rekrutacja ma charakter ciągły – jedyny deadline dotyczy absolwentów, którzy muszą zrekrutować się przed obroną/</a:t>
              </a:r>
              <a:r>
                <a:rPr lang="pl-PL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złożeniem</a:t>
              </a:r>
              <a:r>
                <a:rPr lang="pl-PL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pracy doktorskiej</a:t>
              </a:r>
              <a:endParaRPr/>
            </a:p>
          </p:txBody>
        </p:sp>
        <p:sp>
          <p:nvSpPr>
            <p:cNvPr id="295" name="Google Shape;295;p22"/>
            <p:cNvSpPr/>
            <p:nvPr/>
          </p:nvSpPr>
          <p:spPr>
            <a:xfrm>
              <a:off x="2790187" y="1649587"/>
              <a:ext cx="83595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Aplikacje będą rozpatrywane na bieżąco a granty przyznawane do wyczerpania środków </a:t>
              </a:r>
              <a:endParaRPr/>
            </a:p>
          </p:txBody>
        </p:sp>
        <p:sp>
          <p:nvSpPr>
            <p:cNvPr id="296" name="Google Shape;296;p22"/>
            <p:cNvSpPr/>
            <p:nvPr/>
          </p:nvSpPr>
          <p:spPr>
            <a:xfrm>
              <a:off x="2793110" y="2345233"/>
              <a:ext cx="83168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Przyznanie grantu następuje po złożeniu akceptacji od instytucji przyjmującej </a:t>
              </a:r>
              <a:endParaRPr/>
            </a:p>
          </p:txBody>
        </p:sp>
        <p:sp>
          <p:nvSpPr>
            <p:cNvPr id="297" name="Google Shape;297;p22"/>
            <p:cNvSpPr/>
            <p:nvPr/>
          </p:nvSpPr>
          <p:spPr>
            <a:xfrm>
              <a:off x="2793110" y="2902355"/>
              <a:ext cx="8417434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Noto Sans Symbols"/>
                <a:buChar char="▪"/>
              </a:pPr>
              <a:r>
                <a:rPr lang="pl-PL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Maksymalna liczba studentów zakwalifikowanych do Programu zależy od wysokości dofinansowania przyznanego w danym roku przez Narodową Agencję Programu Erasmus+</a:t>
              </a:r>
              <a:endParaRPr/>
            </a:p>
          </p:txBody>
        </p:sp>
      </p:grpSp>
      <p:pic>
        <p:nvPicPr>
          <p:cNvPr id="298" name="Google Shape;29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605" y="5167327"/>
            <a:ext cx="1904395" cy="190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200" y="576137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5" name="Google Shape;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3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sprawdzaj informacje na stronie Działu Współpracy Międzynarodowej – oferty praktyk są publikowane w aktualnościach</a:t>
            </a:r>
            <a:endParaRPr/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wykorzystaj osobiste kontakty (wyjazdy zagraniczne, Erasmus+ studia)</a:t>
            </a:r>
            <a:endParaRPr/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odwiedź strony dużych firm oraz międzynarodowych koncernów np. Philips, Siemens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poproś o pomoc wykładowców/promotora</a:t>
            </a:r>
            <a:endParaRPr/>
          </a:p>
          <a:p>
            <a:pPr marL="457200" lvl="0" indent="-457200" algn="just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popytaj rodzinę i znajomych 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3"/>
          <p:cNvSpPr/>
          <p:nvPr/>
        </p:nvSpPr>
        <p:spPr>
          <a:xfrm>
            <a:off x="2771775" y="152275"/>
            <a:ext cx="6021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Jak znaleźć praktykę?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09" name="Google Shape;30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czas - nie zwlekaj z szukaniem firmy</a:t>
            </a:r>
            <a:endParaRPr dirty="0"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starannie przygotowane dokumenty (CV i list motywacyjny)</a:t>
            </a:r>
            <a:endParaRPr dirty="0"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bezpośredni kontakt z firmą (ustalenia dotyczące planu praktyki, okresu praktyki, ew. dodatkowego wynagrodzenia)</a:t>
            </a:r>
            <a:endParaRPr dirty="0"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cierpliwość</a:t>
            </a:r>
            <a:endParaRPr dirty="0"/>
          </a:p>
          <a:p>
            <a:pPr marL="34290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Char char="▪"/>
            </a:pPr>
            <a:r>
              <a:rPr lang="pl-PL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przemyślany dobór firm (pisz tylko tam, gdzie naprawdę chciałbyś wyjechać)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2771775" y="77341"/>
            <a:ext cx="726833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 dirty="0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Co się liczy gdy szukasz praktyki?</a:t>
            </a:r>
            <a:endParaRPr sz="3200" b="0" i="0" u="none" strike="noStrike" cap="none" dirty="0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16" name="Google Shape;31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82" y="4056205"/>
            <a:ext cx="2706786" cy="180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707058"/>
            <a:ext cx="2577848" cy="172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974" y="1154559"/>
            <a:ext cx="2577848" cy="171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61601" y="152400"/>
            <a:ext cx="1503528" cy="1286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5" name="Google Shape;32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5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przed wyjazdem zalecany jest test językowy online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OLS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nie wolno łączyć programów finansowanych przez UE</a:t>
            </a:r>
            <a:endParaRPr sz="2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jesteś odpowiedzialny za dopełnienie wszystkich wymaganych formalności</a:t>
            </a:r>
            <a:endParaRPr/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Noto Sans Symbols"/>
              <a:buChar char="▪"/>
            </a:pPr>
            <a:r>
              <a:rPr lang="pl-PL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zakwalifikowanie do programu nie jest jednoznaczne z wyjazdem na studia/praktykę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36C09"/>
              </a:buClr>
              <a:buSzPts val="2400"/>
              <a:buFont typeface="Noto Sans Symbols"/>
              <a:buChar char="▪"/>
            </a:pPr>
            <a:r>
              <a:rPr lang="pl-PL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Jeśli wyjazd jest na 2 semestry, muszą odbyć się one w tej samej uczelni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ostatecznym warunkiem uczestnictwa w Programie jest akceptacja kandydatury studenta przez instytucję przyjmującą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5"/>
          <p:cNvSpPr/>
          <p:nvPr/>
        </p:nvSpPr>
        <p:spPr>
          <a:xfrm>
            <a:off x="3076650" y="231225"/>
            <a:ext cx="19956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WAŻ</a:t>
            </a:r>
            <a:r>
              <a:rPr lang="pl-PL" sz="3200" b="1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N</a:t>
            </a: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E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29" name="Google Shape;32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449910" cy="121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8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3" name="Google Shape;35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8"/>
          <p:cNvSpPr txBox="1">
            <a:spLocks noGrp="1"/>
          </p:cNvSpPr>
          <p:nvPr>
            <p:ph type="body" idx="1"/>
          </p:nvPr>
        </p:nvSpPr>
        <p:spPr>
          <a:xfrm>
            <a:off x="2523744" y="704305"/>
            <a:ext cx="8915400" cy="509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sprawdzić deadliny na nominację, kursy oraz kalendarz akademicki, kalendarze akademickie uczelni różnią się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oprócz dokumentów wymaganych przez daną uczelnię przyjmującą, składamy również dokumenty w systemie IRC (po akceptacji)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Koszty studenta: samolot, wiza, ubezpieczenie, zakwaterowanie, opłata rejestracyjna (jeśli obowiązuje)</a:t>
            </a:r>
            <a:endParaRPr/>
          </a:p>
          <a:p>
            <a:pPr marL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 wymianie student otrzymuje </a:t>
            </a:r>
            <a:r>
              <a:rPr lang="pl-PL" sz="2000" b="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Transcript of Records oraz certyfikat pobytu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który należy dostarczyć do dziekanatu celem rozliczenia i zaliczenia semestru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8"/>
          <p:cNvSpPr/>
          <p:nvPr/>
        </p:nvSpPr>
        <p:spPr>
          <a:xfrm>
            <a:off x="2523751" y="76850"/>
            <a:ext cx="6636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O czym należy pamiętać?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57" name="Google Shape;35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8950" y="4667249"/>
            <a:ext cx="2062175" cy="20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ef7da03a33_0_8"/>
          <p:cNvSpPr txBox="1">
            <a:spLocks noGrp="1"/>
          </p:cNvSpPr>
          <p:nvPr>
            <p:ph type="title"/>
          </p:nvPr>
        </p:nvSpPr>
        <p:spPr>
          <a:xfrm>
            <a:off x="2771775" y="165100"/>
            <a:ext cx="8915400" cy="73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b="1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rPr>
              <a:t>Co daje udział w Programie Erasmus+ ?</a:t>
            </a:r>
            <a:endParaRPr/>
          </a:p>
        </p:txBody>
      </p:sp>
      <p:sp>
        <p:nvSpPr>
          <p:cNvPr id="81" name="Google Shape;81;g1ef7da03a33_0_8"/>
          <p:cNvSpPr txBox="1">
            <a:spLocks noGrp="1"/>
          </p:cNvSpPr>
          <p:nvPr>
            <p:ph type="body" idx="1"/>
          </p:nvPr>
        </p:nvSpPr>
        <p:spPr>
          <a:xfrm>
            <a:off x="2771775" y="1143000"/>
            <a:ext cx="8915400" cy="509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>
                <a:latin typeface="Calibri"/>
                <a:ea typeface="Calibri"/>
                <a:cs typeface="Calibri"/>
                <a:sym typeface="Calibri"/>
              </a:rPr>
              <a:t>Większe szanse na znalezienie ciekawej pracy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>
                <a:latin typeface="Calibri"/>
                <a:ea typeface="Calibri"/>
                <a:cs typeface="Calibri"/>
                <a:sym typeface="Calibri"/>
              </a:rPr>
              <a:t>Zdobycie nowych, cennych doświadczeń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>
                <a:latin typeface="Calibri"/>
                <a:ea typeface="Calibri"/>
                <a:cs typeface="Calibri"/>
                <a:sym typeface="Calibri"/>
              </a:rPr>
              <a:t>Możliwość szlifowania języka obcego w naturalnym środowisku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>
                <a:latin typeface="Calibri"/>
                <a:ea typeface="Calibri"/>
                <a:cs typeface="Calibri"/>
                <a:sym typeface="Calibri"/>
              </a:rPr>
              <a:t>Możliwość poznania nowej kultury i zwiedzania ciekawych miejsc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>
                <a:latin typeface="Calibri"/>
                <a:ea typeface="Calibri"/>
                <a:cs typeface="Calibri"/>
                <a:sym typeface="Calibri"/>
              </a:rPr>
              <a:t>Zwiększenie samodzielności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814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400">
                <a:latin typeface="Calibri"/>
                <a:ea typeface="Calibri"/>
                <a:cs typeface="Calibri"/>
                <a:sym typeface="Calibri"/>
              </a:rPr>
              <a:t>Nawiązanie międzynarodowych znajomości i przyjaźni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g1ef7da03a33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50" y="980375"/>
            <a:ext cx="2544825" cy="402294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  <p:pic>
        <p:nvPicPr>
          <p:cNvPr id="83" name="Google Shape;83;g1ef7da03a33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25" y="55612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"/>
          <p:cNvSpPr txBox="1">
            <a:spLocks noGrp="1"/>
          </p:cNvSpPr>
          <p:nvPr>
            <p:ph type="body" idx="1"/>
          </p:nvPr>
        </p:nvSpPr>
        <p:spPr>
          <a:xfrm>
            <a:off x="2855925" y="1057650"/>
            <a:ext cx="9336000" cy="57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 Student Exchange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oferuje możliwość wyjazdu studentów na jeden lub dwa semestry do jednej z uczelni partnerskich, z którymi uczelnia ma podpisaną umową o wymianie studentów (umowa inna niż w ramach Erasmus+) 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endParaRPr sz="2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Dokąd można wyjechać?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Brazylia, Chiny, Indie, Indonezja, Izrael, Japonia, Kanada, Kazachstan, Korea Płd, Meksyk, Tajlandia, Tajwan, Ukraina i Wietnam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endParaRPr sz="2000" b="1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Czas trwania wymiany: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semestr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lub </a:t>
            </a:r>
            <a:r>
              <a:rPr lang="pl-PL" sz="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cały rok akademicki*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*możliwość skrócenia/przedłużenia pobytu w czasie wymiany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Studenci </a:t>
            </a: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I, II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 stopnia oraz 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Szkoła Doktorska </a:t>
            </a:r>
            <a:b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1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None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8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pl-PL" sz="20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Ważne!!!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Aktywny status studenta, nie można być na urlopie dziekańskim! </a:t>
            </a:r>
            <a:br>
              <a:rPr lang="pl-PL" sz="2000" b="1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None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      Wymiana bez wypłaty stypendium ale: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możliwość ubiegania się o stypendium danej uczelni przyjmującej, stypendium rządu danego państwa; stypendium NAWA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90000"/>
              <a:buNone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Studencki Program Stypendialny - </a:t>
            </a:r>
            <a:r>
              <a:rPr lang="pl-PL" sz="2000">
                <a:solidFill>
                  <a:srgbClr val="00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Wrocławskie Centrum Akademickie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6"/>
          <p:cNvSpPr/>
          <p:nvPr/>
        </p:nvSpPr>
        <p:spPr>
          <a:xfrm>
            <a:off x="2730552" y="81175"/>
            <a:ext cx="9204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 b="1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Program wymiany </a:t>
            </a:r>
            <a:r>
              <a:rPr lang="pl-PL" sz="2600" b="1">
                <a:solidFill>
                  <a:schemeClr val="accent4"/>
                </a:solidFill>
                <a:latin typeface="Audiowide"/>
                <a:ea typeface="Audiowide"/>
                <a:cs typeface="Audiowide"/>
                <a:sym typeface="Audiowide"/>
              </a:rPr>
              <a:t>STUDENT EXCHANGE</a:t>
            </a:r>
            <a:endParaRPr sz="2600" b="0" i="0" u="none" strike="noStrike" cap="none">
              <a:solidFill>
                <a:schemeClr val="accent4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36" name="Google Shape;33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86650" y="2583999"/>
            <a:ext cx="1564675" cy="15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5150" y="197650"/>
            <a:ext cx="4481376" cy="443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8474" y="4742080"/>
            <a:ext cx="1564684" cy="1564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7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4" name="Google Shape;34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7"/>
          <p:cNvSpPr txBox="1">
            <a:spLocks noGrp="1"/>
          </p:cNvSpPr>
          <p:nvPr>
            <p:ph type="body" idx="1"/>
          </p:nvPr>
        </p:nvSpPr>
        <p:spPr>
          <a:xfrm>
            <a:off x="2503744" y="1358080"/>
            <a:ext cx="89154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pl-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Osoby zainteresowane prosimy o wypełnienie</a:t>
            </a:r>
            <a:r>
              <a:rPr lang="pl-PL" sz="14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sz="1400" b="1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Formularza Zgłoszeniow</a:t>
            </a:r>
            <a:r>
              <a:rPr lang="pl-PL" sz="1400" b="1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ego</a:t>
            </a:r>
            <a:r>
              <a:rPr lang="pl-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dostępnego na stronie DWM w zakładce Student Exchange.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pl-PL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 najpierw: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pl-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sprawdzamy deadline na nominacje uczelni partnerskich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pl-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sprawdzamy kursy oferowane przez uczelnie partnerskie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pl-PL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Dokumenty wymagane przez DWS - </a:t>
            </a:r>
            <a:r>
              <a:rPr lang="pl-PL" sz="1400" b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składane w systemie IRC po akceptacji przez uczelnię przyjmującą:</a:t>
            </a: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Formularz aplikacyjny 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 Agreement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pl-PL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Indywidualny Plan Studiów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lang="pl-PL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(podpisany przez </a:t>
            </a:r>
            <a:r>
              <a:rPr lang="pl-PL" sz="12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Koordynatora Wydziałowego</a:t>
            </a:r>
            <a:r>
              <a:rPr lang="pl-PL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lub Dziekana Wydziału (I/IIst) lub Dziekana Szkoły Doktorskiej - IIIst.)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Wykaz ocen ze studiów </a:t>
            </a:r>
            <a:r>
              <a:rPr lang="pl-PL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(Transcript of Records)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 języku angielskim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Poświadczona znajomość języka angielskiego (lub innego języka, w którym będą prowadzone zajęcia) na poziomie co najmniej  </a:t>
            </a:r>
            <a:r>
              <a:rPr lang="pl-PL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B2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(wg CEFR) lub ocena z lektoratu z SJO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Zaświadczenie o posiadaniu </a:t>
            </a:r>
            <a:r>
              <a:rPr lang="pl-PL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statusu studenta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PWr (w języku angielskim poświadczone przez dziekanat)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Zaświadczenie o </a:t>
            </a:r>
            <a:r>
              <a:rPr lang="pl-PL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średniej ważonej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z dziekanatu z obecnego stopnia studiów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Zezwolenie </a:t>
            </a:r>
            <a:r>
              <a:rPr lang="pl-PL" sz="1600" b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dziekana na wyjazd </a:t>
            </a:r>
            <a:r>
              <a:rPr lang="pl-PL" sz="1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»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(przed wyjazdem)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Poświadczenie ubezpieczenia NNW na wyjazd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 razie konieczności zmiany do LA </a:t>
            </a:r>
            <a:r>
              <a:rPr lang="pl-PL" sz="16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(Changes to LA)</a:t>
            </a:r>
            <a:r>
              <a:rPr lang="pl-PL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 czasie pobytu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2699272" y="306400"/>
            <a:ext cx="4416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Jak aplikować?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b1f4ac2b18_1_10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4" name="Google Shape;364;g2b1f4ac2b18_1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b1f4ac2b18_1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2b1f4ac2b18_1_10"/>
          <p:cNvSpPr txBox="1">
            <a:spLocks noGrp="1"/>
          </p:cNvSpPr>
          <p:nvPr>
            <p:ph type="body" idx="1"/>
          </p:nvPr>
        </p:nvSpPr>
        <p:spPr>
          <a:xfrm>
            <a:off x="2523744" y="704305"/>
            <a:ext cx="8915400" cy="50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sieć 57 czołowych uczelni technicznych z 23 krajów, w tym z Europy oraz Australii,  Argentyny, Brazylii, Chin, Japonii, Kanady. Tylko dwie uczelnie z Polski: Politechnika Wrocławska i AGH w Krakowie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l-PL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 dwu-kulturowego  kształcenia  zakończonego  dyplomami dwóch uczelni, realizowany na podstawie umowy podpisanej pomiędzy dwoma uczelniami partnerskimi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2b1f4ac2b18_1_10"/>
          <p:cNvSpPr/>
          <p:nvPr/>
        </p:nvSpPr>
        <p:spPr>
          <a:xfrm>
            <a:off x="2523750" y="243675"/>
            <a:ext cx="8342100" cy="10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T.I.M.E. T</a:t>
            </a:r>
            <a:r>
              <a:rPr lang="pl-PL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</a:t>
            </a:r>
            <a:r>
              <a:rPr lang="pl-PL" sz="2800" b="1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pl-PL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ndustrial </a:t>
            </a:r>
            <a:r>
              <a:rPr lang="pl-PL" sz="2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pl-PL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anagers</a:t>
            </a:r>
            <a:r>
              <a:rPr lang="pl-PL" sz="2800" b="1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pl-PL" sz="2800" b="1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l-PL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ngineering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g2b1f4ac2b18_1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2b1f4ac2b18_1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500" y="4850873"/>
            <a:ext cx="1405075" cy="14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b1f4ac2b18_1_0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5" name="Google Shape;375;g2b1f4ac2b18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2b1f4ac2b18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2b1f4ac2b18_1_0"/>
          <p:cNvSpPr txBox="1">
            <a:spLocks noGrp="1"/>
          </p:cNvSpPr>
          <p:nvPr>
            <p:ph type="body" idx="1"/>
          </p:nvPr>
        </p:nvSpPr>
        <p:spPr>
          <a:xfrm>
            <a:off x="2523750" y="704300"/>
            <a:ext cx="9615000" cy="5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dwukulturowe kształcenie w ramach  umów uczelni  partnerskich, prowadzące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do uzyskania dwóch dyplomów (uczelni macierzystej i przyjmującej)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zrealizowanie uzgodnionego programu studiów i osiągnięcie efektów kształcenia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  wymaganym  okresie studiowania (3 semestry w uczelni partnerskiej, aby </a:t>
            </a:r>
            <a:br>
              <a:rPr lang="pl-PL" sz="2000"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otrzymać tzw. TIME Label Certificate)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studiowanie w języku uczelni partnerskiej (lub w jęz. angielskim)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poznanie kultury, systemu edukacji i zwyczajów innego kraju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możliwość realizowania  praktyki w zagranicznym przedsiębiorstwie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nabycie i doskonalenie umiejętności pracy w międzynarodowej grupie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➢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większe szanse zatrudnienia na międzynarodowym rynku pracy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2b1f4ac2b18_1_0"/>
          <p:cNvSpPr/>
          <p:nvPr/>
        </p:nvSpPr>
        <p:spPr>
          <a:xfrm>
            <a:off x="2523750" y="76850"/>
            <a:ext cx="91218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8A8"/>
              </a:buClr>
              <a:buSzPts val="3200"/>
              <a:buFont typeface="Audiowide"/>
              <a:buNone/>
            </a:pPr>
            <a:r>
              <a:rPr lang="pl-PL" sz="36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Program Double Degree to inwestycja!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379" name="Google Shape;379;g2b1f4ac2b18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2b1f4ac2b18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500" y="4850875"/>
            <a:ext cx="1425075" cy="142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b1f4ac2b18_1_27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6" name="Google Shape;386;g2b1f4ac2b18_1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2b1f4ac2b18_1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2b1f4ac2b18_1_27"/>
          <p:cNvSpPr txBox="1">
            <a:spLocks noGrp="1"/>
          </p:cNvSpPr>
          <p:nvPr>
            <p:ph type="body" idx="1"/>
          </p:nvPr>
        </p:nvSpPr>
        <p:spPr>
          <a:xfrm>
            <a:off x="2523750" y="704300"/>
            <a:ext cx="9615000" cy="5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status studenta PWr, dyplom ukończenia studiów I stopnia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dobre wyniki w nauce (średnia min. 4,0)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potwierdzona certyfikatem znajomość języka angielskiego (B2)**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zgoda Dziekana na udział w programie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rekrutacja na uczelni macierzystej przez koordynatora T.I.M.E. i Koordynatora Wydziałowego Erasmus+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Wymagane dokumenty:</a:t>
            </a:r>
            <a:endParaRPr sz="20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u="sng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aplikacja via program Erasmus +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Transcript of records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Learning  Agreement (uzgodniony plan studiów)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potwierdzenie znajomości jęz. angielskiego lub innego na wymaganym poziomie**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indywidualny program studiów zatwierdzony przez Dziekana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nominacja studenta wystawiona przez uczelnię macierzystą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-PL" sz="1600">
                <a:latin typeface="Calibri"/>
                <a:ea typeface="Calibri"/>
                <a:cs typeface="Calibri"/>
                <a:sym typeface="Calibri"/>
              </a:rPr>
              <a:t>list motywacyjny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-PL" sz="1400" i="1">
                <a:latin typeface="Calibri"/>
                <a:ea typeface="Calibri"/>
                <a:cs typeface="Calibri"/>
                <a:sym typeface="Calibri"/>
              </a:rPr>
              <a:t>aktywność w kołach naukowych, wolontariat, wcześniejszy udział w wymianie - atut</a:t>
            </a:r>
            <a:endParaRPr sz="14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1400" i="1">
                <a:latin typeface="Calibri"/>
                <a:ea typeface="Calibri"/>
                <a:cs typeface="Calibri"/>
                <a:sym typeface="Calibri"/>
              </a:rPr>
              <a:t>*program double degree nie oferuje stypendiów, poza grantami Erasmus+</a:t>
            </a:r>
            <a:endParaRPr sz="14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1400" i="1">
                <a:latin typeface="Calibri"/>
                <a:ea typeface="Calibri"/>
                <a:cs typeface="Calibri"/>
                <a:sym typeface="Calibri"/>
              </a:rPr>
              <a:t>** np. w PoliMi  </a:t>
            </a:r>
            <a:r>
              <a:rPr lang="pl-PL" sz="1100">
                <a:latin typeface="Arial"/>
                <a:ea typeface="Arial"/>
                <a:cs typeface="Arial"/>
                <a:sym typeface="Arial"/>
              </a:rPr>
              <a:t>https://www.polimi.it/en/current-students/language-requirements-english-and-italian/students-of-laurea-magistrale-study-programmes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2b1f4ac2b18_1_27"/>
          <p:cNvSpPr/>
          <p:nvPr/>
        </p:nvSpPr>
        <p:spPr>
          <a:xfrm>
            <a:off x="2523750" y="76850"/>
            <a:ext cx="91218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32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Wymagania rekrutacyjne</a:t>
            </a:r>
            <a:endParaRPr sz="36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g2b1f4ac2b18_1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2b1f4ac2b18_1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500" y="4850874"/>
            <a:ext cx="1471725" cy="14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b1f4ac2b18_1_39"/>
          <p:cNvSpPr/>
          <p:nvPr/>
        </p:nvSpPr>
        <p:spPr>
          <a:xfrm flipH="1">
            <a:off x="120" y="4509120"/>
            <a:ext cx="2470800" cy="234900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7" name="Google Shape;397;g2b1f4ac2b18_1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2b1f4ac2b18_1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2b1f4ac2b18_1_39"/>
          <p:cNvSpPr txBox="1">
            <a:spLocks noGrp="1"/>
          </p:cNvSpPr>
          <p:nvPr>
            <p:ph type="body" idx="1"/>
          </p:nvPr>
        </p:nvSpPr>
        <p:spPr>
          <a:xfrm>
            <a:off x="2523750" y="704300"/>
            <a:ext cx="9615000" cy="5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Universite de Limoges, Francja (W10)*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Brandenburgische Technische Universitat Cottbus, Niemcy (W5)*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Otto-Von-Guericke Universitat Magdeburg, Niemcy (W5)*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University of Palermo, Włochy (W5)*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Ryerson University, Kanada  (W4, W5)*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TU Bergakademie Freiberg ( W6)*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University of Miskolc (W6)*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pl-PL" sz="1400" i="1">
                <a:latin typeface="Calibri"/>
                <a:ea typeface="Calibri"/>
                <a:cs typeface="Calibri"/>
                <a:sym typeface="Calibri"/>
              </a:rPr>
              <a:t>szczegółowe</a:t>
            </a:r>
            <a:r>
              <a:rPr lang="pl-PL" sz="14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1400" i="1">
                <a:latin typeface="Calibri"/>
                <a:ea typeface="Calibri"/>
                <a:cs typeface="Calibri"/>
                <a:sym typeface="Calibri"/>
              </a:rPr>
              <a:t>informacje o programach u koordynatorów wydziałowych</a:t>
            </a:r>
            <a:endParaRPr sz="14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2b1f4ac2b18_1_39"/>
          <p:cNvSpPr/>
          <p:nvPr/>
        </p:nvSpPr>
        <p:spPr>
          <a:xfrm>
            <a:off x="2523750" y="76850"/>
            <a:ext cx="91218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pl-PL" sz="32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Umowy double degree na PWr</a:t>
            </a:r>
            <a:endParaRPr sz="36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g2b1f4ac2b18_1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2b1f4ac2b18_1_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238" y="5028024"/>
            <a:ext cx="1254475" cy="125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9"/>
          <p:cNvSpPr txBox="1">
            <a:spLocks noGrp="1"/>
          </p:cNvSpPr>
          <p:nvPr>
            <p:ph type="body" idx="1"/>
          </p:nvPr>
        </p:nvSpPr>
        <p:spPr>
          <a:xfrm>
            <a:off x="2523751" y="704299"/>
            <a:ext cx="9668100" cy="60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606"/>
              <a:buNone/>
            </a:pPr>
            <a:r>
              <a:rPr lang="pl-PL" sz="2152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Budynek L-3, pokój 1.20</a:t>
            </a:r>
            <a:endParaRPr sz="1752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606"/>
              <a:buNone/>
            </a:pPr>
            <a:r>
              <a:rPr lang="pl-PL" sz="2152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ul. Na Grobli 12, Wrocław 50-421</a:t>
            </a:r>
            <a:endParaRPr sz="3152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571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pl-PL" sz="1800" b="1" i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UCZELNIANY KOORDYNATOR </a:t>
            </a:r>
            <a:endParaRPr sz="1800" b="1" i="1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 b="1" i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 PROGRAMU ERASMUS+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 b="1">
                <a:latin typeface="Calibri"/>
                <a:ea typeface="Calibri"/>
                <a:cs typeface="Calibri"/>
                <a:sym typeface="Calibri"/>
              </a:rPr>
              <a:t>mgr Julia Bohdziewicz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800" i="1">
                <a:latin typeface="Calibri"/>
                <a:ea typeface="Calibri"/>
                <a:cs typeface="Calibri"/>
                <a:sym typeface="Calibri"/>
              </a:rPr>
              <a:t>julia</a:t>
            </a:r>
            <a:r>
              <a:rPr lang="pl-PL" sz="1800" i="1" u="sng">
                <a:latin typeface="Calibri"/>
                <a:ea typeface="Calibri"/>
                <a:cs typeface="Calibri"/>
                <a:sym typeface="Calibri"/>
                <a:hlinkClick r:id="rId3"/>
              </a:rPr>
              <a:t>.bohdziewicz@pwr.edu.pl</a:t>
            </a:r>
            <a:endParaRPr sz="18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800" b="1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41 21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8571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 b="1" i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STUDIA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mgr Anastazja Bokovenko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800" i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anastasiia.bokovenko@pwr.edu.pl</a:t>
            </a:r>
            <a:endParaRPr sz="18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800" b="1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22 32</a:t>
            </a:r>
            <a:endParaRPr sz="1400" b="1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18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Pct val="100000"/>
              <a:buNone/>
            </a:pPr>
            <a:r>
              <a:rPr lang="pl-PL" sz="1800" b="1" i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PRAKTYKI, STAŻE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mgr Joanna Latuszek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 </a:t>
            </a:r>
            <a:r>
              <a:rPr lang="pl-PL" sz="1800" i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joanna.latuszek@pwr.edu.pl</a:t>
            </a:r>
            <a:r>
              <a:rPr lang="pl-PL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800" b="1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25 43</a:t>
            </a:r>
            <a:endParaRPr sz="1400" b="1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1800" b="1" i="1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 b="1" i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KOORDYNATOR PROGRAMU </a:t>
            </a:r>
            <a:endParaRPr sz="1800" b="1" i="1">
              <a:solidFill>
                <a:srgbClr val="F796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 b="1" i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STUDENT EXCHANGE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1800" b="1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inż. Barbara Jarosz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e-mail:</a:t>
            </a:r>
            <a:r>
              <a:rPr lang="pl-PL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i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barbara.jarosz@pwr.edu.pl</a:t>
            </a:r>
            <a:r>
              <a:rPr lang="pl-PL" sz="1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800" b="1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45 68</a:t>
            </a:r>
            <a:endParaRPr sz="1400" b="1">
              <a:solidFill>
                <a:srgbClr val="C050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 b="1" i="1">
                <a:solidFill>
                  <a:srgbClr val="F79646"/>
                </a:solidFill>
                <a:latin typeface="Calibri"/>
                <a:ea typeface="Calibri"/>
                <a:cs typeface="Calibri"/>
                <a:sym typeface="Calibri"/>
              </a:rPr>
              <a:t>KOORDYNATOR PROGRAMU TIME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 sz="1800" b="1" i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 b="1">
                <a:latin typeface="Calibri"/>
                <a:ea typeface="Calibri"/>
                <a:cs typeface="Calibri"/>
                <a:sym typeface="Calibri"/>
              </a:rPr>
              <a:t>mgr Ewa Mroczek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>
                <a:latin typeface="Calibri"/>
                <a:ea typeface="Calibri"/>
                <a:cs typeface="Calibri"/>
                <a:sym typeface="Calibri"/>
              </a:rPr>
              <a:t>e-mail:</a:t>
            </a:r>
            <a:r>
              <a:rPr lang="pl-PL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i="1" u="sng">
                <a:latin typeface="Calibri"/>
                <a:ea typeface="Calibri"/>
                <a:cs typeface="Calibri"/>
                <a:sym typeface="Calibri"/>
              </a:rPr>
              <a:t>ewa.mroczek</a:t>
            </a:r>
            <a:r>
              <a:rPr lang="pl-PL" sz="1800" i="1" u="sng">
                <a:latin typeface="Calibri"/>
                <a:ea typeface="Calibri"/>
                <a:cs typeface="Calibri"/>
                <a:sym typeface="Calibri"/>
                <a:hlinkClick r:id="rId4"/>
              </a:rPr>
              <a:t>@pwr.edu.pl</a:t>
            </a:r>
            <a:r>
              <a:rPr lang="pl-PL" sz="1800" i="1"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1800">
                <a:latin typeface="Calibri"/>
                <a:ea typeface="Calibri"/>
                <a:cs typeface="Calibri"/>
                <a:sym typeface="Calibri"/>
              </a:rPr>
              <a:t>tel. 71 320 </a:t>
            </a:r>
            <a:r>
              <a:rPr lang="pl-PL" sz="1800" b="1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41 63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9"/>
          <p:cNvSpPr/>
          <p:nvPr/>
        </p:nvSpPr>
        <p:spPr>
          <a:xfrm>
            <a:off x="2423749" y="40050"/>
            <a:ext cx="9153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4868A8"/>
                </a:solidFill>
                <a:latin typeface="Audiowide"/>
                <a:ea typeface="Audiowide"/>
                <a:cs typeface="Audiowide"/>
                <a:sym typeface="Audiowide"/>
              </a:rPr>
              <a:t>Dział Współpracy Międzynarodowej</a:t>
            </a:r>
            <a:endParaRPr sz="3200" b="0" i="0" u="none" strike="noStrike" cap="none">
              <a:solidFill>
                <a:srgbClr val="4868A8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409" name="Google Shape;409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3650" y="1342074"/>
            <a:ext cx="4944475" cy="3054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10" name="Google Shape;410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9224" y="5583505"/>
            <a:ext cx="1449815" cy="1449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0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6" name="Google Shape;41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" y="0"/>
            <a:ext cx="2470209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2470921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512131" y="838150"/>
            <a:ext cx="7086000" cy="53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0"/>
          <p:cNvSpPr/>
          <p:nvPr/>
        </p:nvSpPr>
        <p:spPr>
          <a:xfrm>
            <a:off x="4260723" y="76850"/>
            <a:ext cx="5748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1" i="0" u="none" strike="noStrike" cap="none">
                <a:solidFill>
                  <a:srgbClr val="002060"/>
                </a:solidFill>
                <a:latin typeface="Audiowide"/>
                <a:ea typeface="Audiowide"/>
                <a:cs typeface="Audiowide"/>
                <a:sym typeface="Audiowide"/>
              </a:rPr>
              <a:t>Dziękujemy za uwagę</a:t>
            </a:r>
            <a:endParaRPr/>
          </a:p>
        </p:txBody>
      </p:sp>
      <p:pic>
        <p:nvPicPr>
          <p:cNvPr id="420" name="Google Shape;42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1"/>
          <p:cNvPicPr preferRelativeResize="0"/>
          <p:nvPr/>
        </p:nvPicPr>
        <p:blipFill rotWithShape="1">
          <a:blip r:embed="rId3">
            <a:alphaModFix/>
          </a:blip>
          <a:srcRect r="-65" b="-190"/>
          <a:stretch/>
        </p:blipFill>
        <p:spPr>
          <a:xfrm>
            <a:off x="2457786" y="1"/>
            <a:ext cx="9740344" cy="687124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1"/>
          <p:cNvSpPr txBox="1"/>
          <p:nvPr/>
        </p:nvSpPr>
        <p:spPr>
          <a:xfrm>
            <a:off x="7124700" y="926338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Stockholm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7" name="Google Shape;427;p31"/>
          <p:cNvSpPr txBox="1"/>
          <p:nvPr/>
        </p:nvSpPr>
        <p:spPr>
          <a:xfrm>
            <a:off x="9363075" y="3574288"/>
            <a:ext cx="5429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Kiev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8" name="Google Shape;428;p31"/>
          <p:cNvSpPr txBox="1"/>
          <p:nvPr/>
        </p:nvSpPr>
        <p:spPr>
          <a:xfrm>
            <a:off x="6096000" y="1783588"/>
            <a:ext cx="13906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Copenhagen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31"/>
          <p:cNvSpPr txBox="1"/>
          <p:nvPr/>
        </p:nvSpPr>
        <p:spPr>
          <a:xfrm>
            <a:off x="5345142" y="2863240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Amsterdam</a:t>
            </a:r>
            <a:endParaRPr/>
          </a:p>
        </p:txBody>
      </p:sp>
      <p:sp>
        <p:nvSpPr>
          <p:cNvPr id="430" name="Google Shape;430;p31"/>
          <p:cNvSpPr txBox="1"/>
          <p:nvPr/>
        </p:nvSpPr>
        <p:spPr>
          <a:xfrm>
            <a:off x="6342342" y="3042956"/>
            <a:ext cx="733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Berlin</a:t>
            </a:r>
            <a:endParaRPr/>
          </a:p>
        </p:txBody>
      </p:sp>
      <p:sp>
        <p:nvSpPr>
          <p:cNvPr id="431" name="Google Shape;431;p31"/>
          <p:cNvSpPr txBox="1"/>
          <p:nvPr/>
        </p:nvSpPr>
        <p:spPr>
          <a:xfrm>
            <a:off x="6588403" y="3615170"/>
            <a:ext cx="733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Prague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2" name="Google Shape;432;p31"/>
          <p:cNvSpPr txBox="1"/>
          <p:nvPr/>
        </p:nvSpPr>
        <p:spPr>
          <a:xfrm>
            <a:off x="6709054" y="4011604"/>
            <a:ext cx="733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Vienna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p31"/>
          <p:cNvSpPr txBox="1"/>
          <p:nvPr/>
        </p:nvSpPr>
        <p:spPr>
          <a:xfrm>
            <a:off x="7540954" y="4219651"/>
            <a:ext cx="10261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Budapest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4" name="Google Shape;434;p31"/>
          <p:cNvSpPr txBox="1"/>
          <p:nvPr/>
        </p:nvSpPr>
        <p:spPr>
          <a:xfrm>
            <a:off x="6381635" y="5395205"/>
            <a:ext cx="10261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Rome</a:t>
            </a:r>
            <a:endParaRPr/>
          </a:p>
        </p:txBody>
      </p:sp>
      <p:sp>
        <p:nvSpPr>
          <p:cNvPr id="435" name="Google Shape;435;p31"/>
          <p:cNvSpPr txBox="1"/>
          <p:nvPr/>
        </p:nvSpPr>
        <p:spPr>
          <a:xfrm>
            <a:off x="4743335" y="3675097"/>
            <a:ext cx="102619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Paris</a:t>
            </a:r>
            <a:endParaRPr/>
          </a:p>
        </p:txBody>
      </p:sp>
      <p:sp>
        <p:nvSpPr>
          <p:cNvPr id="436" name="Google Shape;436;p31"/>
          <p:cNvSpPr/>
          <p:nvPr/>
        </p:nvSpPr>
        <p:spPr>
          <a:xfrm>
            <a:off x="5345142" y="3042956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p31"/>
          <p:cNvSpPr/>
          <p:nvPr/>
        </p:nvSpPr>
        <p:spPr>
          <a:xfrm>
            <a:off x="6520199" y="2051726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8" name="Google Shape;438;p31"/>
          <p:cNvSpPr/>
          <p:nvPr/>
        </p:nvSpPr>
        <p:spPr>
          <a:xfrm>
            <a:off x="7549170" y="926159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9" name="Google Shape;439;p31"/>
          <p:cNvSpPr/>
          <p:nvPr/>
        </p:nvSpPr>
        <p:spPr>
          <a:xfrm>
            <a:off x="5256434" y="3429000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0" name="Google Shape;440;p31"/>
          <p:cNvSpPr/>
          <p:nvPr/>
        </p:nvSpPr>
        <p:spPr>
          <a:xfrm>
            <a:off x="4959573" y="3929236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1" name="Google Shape;441;p31"/>
          <p:cNvSpPr/>
          <p:nvPr/>
        </p:nvSpPr>
        <p:spPr>
          <a:xfrm>
            <a:off x="6593166" y="3070589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2" name="Google Shape;442;p31"/>
          <p:cNvSpPr/>
          <p:nvPr/>
        </p:nvSpPr>
        <p:spPr>
          <a:xfrm>
            <a:off x="6955115" y="3661352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3" name="Google Shape;443;p31"/>
          <p:cNvSpPr/>
          <p:nvPr/>
        </p:nvSpPr>
        <p:spPr>
          <a:xfrm>
            <a:off x="7262092" y="4090118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4" name="Google Shape;444;p31"/>
          <p:cNvSpPr/>
          <p:nvPr/>
        </p:nvSpPr>
        <p:spPr>
          <a:xfrm>
            <a:off x="7574319" y="4288603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5" name="Google Shape;445;p31"/>
          <p:cNvSpPr/>
          <p:nvPr/>
        </p:nvSpPr>
        <p:spPr>
          <a:xfrm>
            <a:off x="9611533" y="3569451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6" name="Google Shape;446;p31"/>
          <p:cNvSpPr/>
          <p:nvPr/>
        </p:nvSpPr>
        <p:spPr>
          <a:xfrm>
            <a:off x="6639174" y="5626485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7" name="Google Shape;447;p31"/>
          <p:cNvSpPr txBox="1"/>
          <p:nvPr/>
        </p:nvSpPr>
        <p:spPr>
          <a:xfrm>
            <a:off x="7253178" y="2624957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rgbClr val="BCC9D8"/>
                </a:solidFill>
                <a:latin typeface="Lato"/>
                <a:ea typeface="Lato"/>
                <a:cs typeface="Lato"/>
                <a:sym typeface="Lato"/>
              </a:rPr>
              <a:t>Poland</a:t>
            </a:r>
            <a:endParaRPr/>
          </a:p>
        </p:txBody>
      </p:sp>
      <p:sp>
        <p:nvSpPr>
          <p:cNvPr id="448" name="Google Shape;448;p31"/>
          <p:cNvSpPr txBox="1"/>
          <p:nvPr/>
        </p:nvSpPr>
        <p:spPr>
          <a:xfrm>
            <a:off x="7416470" y="3061391"/>
            <a:ext cx="114299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WROCŁAW</a:t>
            </a:r>
            <a:endParaRPr/>
          </a:p>
        </p:txBody>
      </p:sp>
      <p:sp>
        <p:nvSpPr>
          <p:cNvPr id="449" name="Google Shape;449;p31"/>
          <p:cNvSpPr/>
          <p:nvPr/>
        </p:nvSpPr>
        <p:spPr>
          <a:xfrm>
            <a:off x="7253178" y="3088907"/>
            <a:ext cx="212398" cy="212398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0" name="Google Shape;450;p31"/>
          <p:cNvSpPr txBox="1"/>
          <p:nvPr/>
        </p:nvSpPr>
        <p:spPr>
          <a:xfrm>
            <a:off x="5295501" y="3301305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Brussels</a:t>
            </a:r>
            <a:endParaRPr sz="12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1" name="Google Shape;451;p31"/>
          <p:cNvSpPr txBox="1"/>
          <p:nvPr/>
        </p:nvSpPr>
        <p:spPr>
          <a:xfrm>
            <a:off x="4389683" y="2943773"/>
            <a:ext cx="114299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London</a:t>
            </a:r>
            <a:endParaRPr/>
          </a:p>
        </p:txBody>
      </p:sp>
      <p:sp>
        <p:nvSpPr>
          <p:cNvPr id="452" name="Google Shape;452;p31"/>
          <p:cNvSpPr/>
          <p:nvPr/>
        </p:nvSpPr>
        <p:spPr>
          <a:xfrm>
            <a:off x="4483297" y="3248168"/>
            <a:ext cx="46008" cy="45719"/>
          </a:xfrm>
          <a:prstGeom prst="ellipse">
            <a:avLst/>
          </a:prstGeom>
          <a:solidFill>
            <a:srgbClr val="C00000"/>
          </a:solidFill>
          <a:ln w="12700" cap="flat" cmpd="sng">
            <a:solidFill>
              <a:srgbClr val="344B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3" name="Google Shape;45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" y="0"/>
            <a:ext cx="2469497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1"/>
          <p:cNvSpPr/>
          <p:nvPr/>
        </p:nvSpPr>
        <p:spPr>
          <a:xfrm flipH="1">
            <a:off x="0" y="4509120"/>
            <a:ext cx="2470920" cy="2348880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5" name="Google Shape;45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title"/>
          </p:nvPr>
        </p:nvSpPr>
        <p:spPr>
          <a:xfrm>
            <a:off x="3159967" y="512227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>
                <a:solidFill>
                  <a:srgbClr val="2B6CA7"/>
                </a:solidFill>
              </a:rPr>
              <a:t>KRAJE UCZESTNICZĄCE </a:t>
            </a:r>
            <a:br>
              <a:rPr lang="pl-PL" sz="3200">
                <a:solidFill>
                  <a:srgbClr val="2B6CA7"/>
                </a:solidFill>
              </a:rPr>
            </a:br>
            <a:r>
              <a:rPr lang="pl-PL" sz="3200">
                <a:solidFill>
                  <a:srgbClr val="2B6CA7"/>
                </a:solidFill>
              </a:rPr>
              <a:t>W PROGRAMIE</a:t>
            </a:r>
            <a:endParaRPr sz="3200">
              <a:solidFill>
                <a:srgbClr val="2B6CA7"/>
              </a:solidFill>
            </a:endParaRPr>
          </a:p>
        </p:txBody>
      </p:sp>
      <p:sp>
        <p:nvSpPr>
          <p:cNvPr id="89" name="Google Shape;89;p2"/>
          <p:cNvSpPr txBox="1">
            <a:spLocks noGrp="1"/>
          </p:cNvSpPr>
          <p:nvPr>
            <p:ph type="body" idx="1"/>
          </p:nvPr>
        </p:nvSpPr>
        <p:spPr>
          <a:xfrm>
            <a:off x="3159967" y="1458094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Państwa członkowskie UE </a:t>
            </a:r>
            <a:r>
              <a:rPr lang="pl-PL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(Austria, Belgia, Bułgaria, Chorwacja, Cypr, Czechy, Dania, Estonia, Finlandia, Francja, Grecja, Hiszpania, Holandia, Irlandia, Litwa, Luksemburg, Łotwa, Malta, Niemcy, Portugalia, Rumunia, Słowacja, Słowenia, Szwecja, Węgry, Włochy)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Islandia, Liechtenstein, Norwegia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Turcja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Macedonia Północna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Serbia</a:t>
            </a:r>
            <a:endParaRPr/>
          </a:p>
        </p:txBody>
      </p:sp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552" y="593687"/>
            <a:ext cx="2785017" cy="440265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6" name="Google Shape;75;g1ef7da03a33_0_0">
            <a:extLst>
              <a:ext uri="{FF2B5EF4-FFF2-40B4-BE49-F238E27FC236}">
                <a16:creationId xmlns:a16="http://schemas.microsoft.com/office/drawing/2014/main" id="{7C692812-E321-4BA8-A989-1816518EEE6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25" y="56453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855927" y="124803"/>
            <a:ext cx="92331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MOŻLIWOŚCI WYJAZDÓW</a:t>
            </a:r>
            <a:endParaRPr sz="320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2855927" y="930251"/>
            <a:ext cx="9132000" cy="55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327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Wyjazdy długoterminowe w celu zrealizowania części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studiów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 na uczelni partnerskiej za granicą (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od 2 do 12 miesięcy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pl-PL" sz="2000"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 celu odbycia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praktyki</a:t>
            </a:r>
            <a:r>
              <a:rPr lang="pl-PL" sz="20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 zagranicznym przedsiębiorstwie (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od 2 do 12 miesięcy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pl-PL" sz="2000"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Wyjazdy krótkoterminowe 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(od 5 do 30 dni) - tylko do uczelni z sieci UNITE! - obowiązkowy komponent wirtualny dla I i II stopnia; </a:t>
            </a:r>
            <a:br>
              <a:rPr lang="pl-PL" sz="2000" b="1">
                <a:latin typeface="Calibri"/>
                <a:ea typeface="Calibri"/>
                <a:cs typeface="Calibri"/>
                <a:sym typeface="Calibri"/>
              </a:rPr>
            </a:b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Grenoble INP UGA (Francja)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ULisboa (Portugalia)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KTH (Szwecja)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Aalto University (Finladia)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TU Darmstadt (Niemcy)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TU Graz (Austria)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Politecnico di Torino (Włochy)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Barcelona Tech (Hiszpania)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78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AutoNum type="arabicPeriod"/>
            </a:pPr>
            <a:r>
              <a:rPr lang="pl-PL" sz="1000">
                <a:latin typeface="Calibri"/>
                <a:ea typeface="Calibri"/>
                <a:cs typeface="Calibri"/>
                <a:sym typeface="Calibri"/>
              </a:rPr>
              <a:t>Wrocław Tech ( Polska)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Wyjazdy absolwentów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 celu odbycia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stażu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 za granicą (</a:t>
            </a: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rekrutacja na ostatnim roku studiów, zakończenie do 12 miesięcy od daty obrony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702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Wyjazdy na BIP (Blended Intensive Programmes)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9250" y="2318350"/>
            <a:ext cx="1930700" cy="47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2906176" y="286675"/>
            <a:ext cx="9233201" cy="676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MOŻLIWOŚĆ WIELOKROTNYCH WYJAZDÓW</a:t>
            </a:r>
            <a:endParaRPr sz="320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2906176" y="1593378"/>
            <a:ext cx="9296133" cy="564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Łączna długość pobytów za granicą nie może przekroczyć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12 miesięcy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w obrębie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jednego cyklu studiów, tzw. kapitał mobilności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UWAGA: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 do kapitału mobilności wlicza się także pobyt bez grantu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Char char="▪"/>
            </a:pP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Do pobytu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dolicza się </a:t>
            </a:r>
            <a:r>
              <a:rPr lang="pl-PL" sz="2000">
                <a:latin typeface="Calibri"/>
                <a:ea typeface="Calibri"/>
                <a:cs typeface="Calibri"/>
                <a:sym typeface="Calibri"/>
              </a:rPr>
              <a:t>poprzedni wyjazd, w ramach 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LLP-Erasmus, Erasmus+ (KA103 i KA107) oraz Erasmus Mundus</a:t>
            </a:r>
            <a:endParaRPr/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Font typeface="Noto Sans Symbols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000"/>
              <a:buNone/>
            </a:pPr>
            <a:r>
              <a:rPr lang="pl-PL" sz="2000" b="1">
                <a:latin typeface="Calibri"/>
                <a:ea typeface="Calibri"/>
                <a:cs typeface="Calibri"/>
                <a:sym typeface="Calibri"/>
              </a:rPr>
              <a:t>WAŻNE: Możliwy jest wyjazd na studia tylko do jednej uczelni podczas</a:t>
            </a:r>
            <a:r>
              <a:rPr lang="pl-PL" sz="2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 1 roku akademickiego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ts val="24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626"/>
            <a:ext cx="2470920" cy="450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2784256" y="209498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Kto może wyjechać?</a:t>
            </a:r>
            <a:endParaRPr sz="320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4" y="2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2670315" y="1056930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342900" lvl="0" indent="-322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4200">
                <a:latin typeface="Calibri"/>
                <a:ea typeface="Calibri"/>
                <a:cs typeface="Calibri"/>
                <a:sym typeface="Calibri"/>
              </a:rPr>
              <a:t>Studenci I (po ukończeniu 1. roku) i II stopnia studiów dziennych, wieczorowych, zaocznych oraz studiów doktoranckich. Oferta nie dotyczy słuchaczy studiów podyplomowych </a:t>
            </a:r>
            <a:endParaRPr/>
          </a:p>
          <a:p>
            <a:pPr marL="342900" lvl="0" indent="-1498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6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42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UWAGA:</a:t>
            </a:r>
            <a:r>
              <a:rPr lang="pl-PL" sz="4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 aplikujący o wyjazd na pierwszym semestrze II stopnia, w momencie rozpoczęcia wymiany musi mieć status studenta II stopnia i podpisaną umowę o świadczeniu usług edukacyjnych z uczelnią macierzystą</a:t>
            </a:r>
            <a:endParaRPr sz="4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sz="74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2289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4200">
                <a:latin typeface="Calibri"/>
                <a:ea typeface="Calibri"/>
                <a:cs typeface="Calibri"/>
                <a:sym typeface="Calibri"/>
              </a:rPr>
              <a:t>Student studiujący na dwóch lub więcej kierunkach studiów może aplikować tylko z jednego kierunku, w którym są spełnione powyższe warunki</a:t>
            </a:r>
            <a:endParaRPr sz="4200" b="1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7400" b="1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42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UWAGA: </a:t>
            </a:r>
            <a:r>
              <a:rPr lang="pl-PL"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Wyjazd na studia/praktykę nie może kolidować z ukończeniem studiów, w terminie przewidywanym w planie studiów – </a:t>
            </a:r>
            <a:r>
              <a:rPr lang="pl-PL" sz="42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wykluczone urlopy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42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dziekańskie, chorobowe, itp.</a:t>
            </a:r>
            <a:endParaRPr sz="4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b="1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3015443" y="381299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>
                <a:solidFill>
                  <a:srgbClr val="2B6CA7"/>
                </a:solidFill>
              </a:rPr>
              <a:t>WYJAZDY NA STUDIA - SMS</a:t>
            </a:r>
            <a:endParaRPr sz="320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 txBox="1">
            <a:spLocks noGrp="1"/>
          </p:cNvSpPr>
          <p:nvPr>
            <p:ph type="body" idx="1"/>
          </p:nvPr>
        </p:nvSpPr>
        <p:spPr>
          <a:xfrm>
            <a:off x="2940643" y="1121074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>
                <a:latin typeface="Calibri"/>
                <a:ea typeface="Calibri"/>
                <a:cs typeface="Calibri"/>
                <a:sym typeface="Calibri"/>
              </a:rPr>
              <a:t>Szczegółowe </a:t>
            </a:r>
            <a:r>
              <a:rPr lang="pl-PL" sz="8000" b="1">
                <a:latin typeface="Calibri"/>
                <a:ea typeface="Calibri"/>
                <a:cs typeface="Calibri"/>
                <a:sym typeface="Calibri"/>
              </a:rPr>
              <a:t>Zasady Rekrutacji 2024/2025 </a:t>
            </a:r>
            <a:r>
              <a:rPr lang="pl-PL" sz="8000">
                <a:latin typeface="Calibri"/>
                <a:ea typeface="Calibri"/>
                <a:cs typeface="Calibri"/>
                <a:sym typeface="Calibri"/>
              </a:rPr>
              <a:t>są dostępne na stronie: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>
                <a:latin typeface="Calibri"/>
                <a:ea typeface="Calibri"/>
                <a:cs typeface="Calibri"/>
                <a:sym typeface="Calibri"/>
              </a:rPr>
              <a:t>Wyjazdy do uczelni, z którymi Politechnika Wrocławska podpisała umowy bilateralne – dostępne na stronie: </a:t>
            </a:r>
            <a:endParaRPr sz="8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8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>
                <a:latin typeface="Calibri"/>
                <a:ea typeface="Calibri"/>
                <a:cs typeface="Calibri"/>
                <a:sym typeface="Calibri"/>
              </a:rPr>
              <a:t>uznanie okresu studiów za granicą bez konieczności powtarzania roku lub korzystania z urlopu dziekańskiego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>
                <a:latin typeface="Calibri"/>
                <a:ea typeface="Calibri"/>
                <a:cs typeface="Calibri"/>
                <a:sym typeface="Calibri"/>
              </a:rPr>
              <a:t>stypendysta nie traci statusu studenta Politechniki Wrocławskiej (utrzymuje prawo do przyznanej pomocy materialnej i innych świadczeń z wyjątkiem miejsca w domu studenckim).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>
                <a:latin typeface="Calibri"/>
                <a:ea typeface="Calibri"/>
                <a:cs typeface="Calibri"/>
                <a:sym typeface="Calibri"/>
              </a:rPr>
            </a:br>
            <a:br>
              <a:rPr lang="pl-PL" sz="2400" b="1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850" y="5180424"/>
            <a:ext cx="1190049" cy="10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0075" y="2844900"/>
            <a:ext cx="1059274" cy="105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6022825" y="1449987"/>
            <a:ext cx="1018500" cy="101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/>
          <p:nvPr/>
        </p:nvSpPr>
        <p:spPr>
          <a:xfrm flipH="1">
            <a:off x="0" y="4498494"/>
            <a:ext cx="2470920" cy="2359506"/>
          </a:xfrm>
          <a:prstGeom prst="rect">
            <a:avLst/>
          </a:prstGeom>
          <a:solidFill>
            <a:srgbClr val="D8DFEE"/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BCC9D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2958799" y="143877"/>
            <a:ext cx="9233201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CA7"/>
              </a:buClr>
              <a:buSzPts val="3200"/>
              <a:buFont typeface="Audiowide"/>
              <a:buNone/>
            </a:pPr>
            <a:r>
              <a:rPr lang="pl-PL" sz="3200" b="1" cap="none">
                <a:solidFill>
                  <a:srgbClr val="2B6CA7"/>
                </a:solidFill>
                <a:latin typeface="Audiowide"/>
                <a:ea typeface="Audiowide"/>
                <a:cs typeface="Audiowide"/>
                <a:sym typeface="Audiowide"/>
              </a:rPr>
              <a:t>Rekrutacja na studia</a:t>
            </a:r>
            <a:endParaRPr sz="3200">
              <a:solidFill>
                <a:srgbClr val="2B6CA7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pic>
        <p:nvPicPr>
          <p:cNvPr id="137" name="Google Shape;13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66" y="0"/>
            <a:ext cx="2469496" cy="450911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2875906" y="883652"/>
            <a:ext cx="9131901" cy="559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8000" b="1" u="sng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ETAP 1</a:t>
            </a:r>
            <a:endParaRPr sz="80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1. Wybór uczelni partnerskiej i sprawdzenie deadline nadsyłania nominacji i aplikacji </a:t>
            </a:r>
            <a:r>
              <a:rPr lang="pl-PL"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(z listy dostępnych uczelni na stronie)</a:t>
            </a:r>
            <a:endParaRPr sz="8000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8000" i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pl-PL" sz="8000" b="1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UWAGA:</a:t>
            </a:r>
            <a:r>
              <a:rPr lang="pl-PL" sz="8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uczelnie skandynawskie i holenderskie mają zwykle bardzo wczesny deadline na nominację kandydata 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ct val="171428"/>
              <a:buNone/>
            </a:pPr>
            <a:endParaRPr sz="49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>
                <a:solidFill>
                  <a:srgbClr val="538CD5"/>
                </a:solidFill>
                <a:latin typeface="Calibri"/>
                <a:ea typeface="Calibri"/>
                <a:cs typeface="Calibri"/>
                <a:sym typeface="Calibri"/>
              </a:rPr>
              <a:t>2. Kontakt z Koordynatorem Wydziałowym</a:t>
            </a:r>
            <a:endParaRPr sz="800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8000" b="1">
                <a:latin typeface="Calibri"/>
                <a:ea typeface="Calibri"/>
                <a:cs typeface="Calibri"/>
                <a:sym typeface="Calibri"/>
              </a:rPr>
              <a:t>Rekrutacja odbywa się na Wydziałach.  Kandydaci oceniani są na podstawie: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80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>
                <a:latin typeface="Calibri"/>
                <a:ea typeface="Calibri"/>
                <a:cs typeface="Calibri"/>
                <a:sym typeface="Calibri"/>
              </a:rPr>
              <a:t>średniej ocen (na podstawie zaświadczenia z Dziekanatu),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>
                <a:latin typeface="Calibri"/>
                <a:ea typeface="Calibri"/>
                <a:cs typeface="Calibri"/>
                <a:sym typeface="Calibri"/>
              </a:rPr>
              <a:t>znajomości języka obcego, w jakim będą prowadzone zajęcia na poziomie B2.2,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Char char="▪"/>
            </a:pPr>
            <a:r>
              <a:rPr lang="pl-PL" sz="8000" b="1">
                <a:latin typeface="Calibri"/>
                <a:ea typeface="Calibri"/>
                <a:cs typeface="Calibri"/>
                <a:sym typeface="Calibri"/>
              </a:rPr>
              <a:t>dodatkowych kryteriów wskazanych przez Koordynatora Wydziałowego.</a:t>
            </a:r>
            <a:endParaRPr/>
          </a:p>
          <a:p>
            <a:pPr marL="34290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Font typeface="Noto Sans Symbols"/>
              <a:buNone/>
            </a:pPr>
            <a:endParaRPr sz="80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r>
              <a:rPr lang="pl-PL" sz="8000" b="1">
                <a:solidFill>
                  <a:srgbClr val="FF9900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UWAGA</a:t>
            </a:r>
            <a:r>
              <a:rPr lang="pl-PL" sz="8000">
                <a:solidFill>
                  <a:srgbClr val="FF9900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l-PL"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Wydziały mogą, w ramach ogólnych zasad Programu, stosować indywidualne kryteria rekrutacji studentów.</a:t>
            </a:r>
            <a:endParaRPr sz="8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r>
              <a:rPr lang="pl-PL"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Zakończenie naboru na Wydziałach </a:t>
            </a:r>
            <a:r>
              <a:rPr lang="pl-PL" sz="80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pl-PL" sz="80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8000" b="1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marca 2024</a:t>
            </a:r>
            <a:endParaRPr sz="8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3800">
                <a:latin typeface="Calibri"/>
                <a:ea typeface="Calibri"/>
                <a:cs typeface="Calibri"/>
                <a:sym typeface="Calibri"/>
              </a:rPr>
            </a:br>
            <a:endParaRPr sz="3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br>
              <a:rPr lang="pl-PL" sz="2400" b="1">
                <a:latin typeface="Calibri"/>
                <a:ea typeface="Calibri"/>
                <a:cs typeface="Calibri"/>
                <a:sym typeface="Calibri"/>
              </a:rPr>
            </a:b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DA2CD"/>
              </a:buClr>
              <a:buSzPct val="100000"/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50" y="5028024"/>
            <a:ext cx="1190049" cy="10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booklet">
  <a:themeElements>
    <a:clrScheme name="book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4868A8"/>
      </a:accent1>
      <a:accent2>
        <a:srgbClr val="4868A8"/>
      </a:accent2>
      <a:accent3>
        <a:srgbClr val="F2F2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3204</Words>
  <Application>Microsoft Office PowerPoint</Application>
  <PresentationFormat>Panoramiczny</PresentationFormat>
  <Paragraphs>467</Paragraphs>
  <Slides>38</Slides>
  <Notes>38</Notes>
  <HiddenSlides>1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5" baseType="lpstr">
      <vt:lpstr>Noto Sans Symbols</vt:lpstr>
      <vt:lpstr>Audiowide</vt:lpstr>
      <vt:lpstr>Arial</vt:lpstr>
      <vt:lpstr>Calibri</vt:lpstr>
      <vt:lpstr>Limelight</vt:lpstr>
      <vt:lpstr>Lato</vt:lpstr>
      <vt:lpstr>Motyw booklet</vt:lpstr>
      <vt:lpstr>Prezentacja programu PowerPoint</vt:lpstr>
      <vt:lpstr>Kilka słów o Programie</vt:lpstr>
      <vt:lpstr>Co daje udział w Programie Erasmus+ ?</vt:lpstr>
      <vt:lpstr>KRAJE UCZESTNICZĄCE  W PROGRAMIE</vt:lpstr>
      <vt:lpstr>MOŻLIWOŚCI WYJAZDÓW</vt:lpstr>
      <vt:lpstr>MOŻLIWOŚĆ WIELOKROTNYCH WYJAZDÓW</vt:lpstr>
      <vt:lpstr>Kto może wyjechać?</vt:lpstr>
      <vt:lpstr>WYJAZDY NA STUDIA - SMS</vt:lpstr>
      <vt:lpstr>Rekrutacja na studia</vt:lpstr>
      <vt:lpstr>REKRUTACJA NA STUDIA C.D.</vt:lpstr>
      <vt:lpstr>REKRUTACJA NA STUDIA C.D.</vt:lpstr>
      <vt:lpstr>HARMONOGRAM REKRUTACJI NA STUDIA </vt:lpstr>
      <vt:lpstr>GDZIE SIĘ ZGŁOSIĆ?</vt:lpstr>
      <vt:lpstr>STYPENDIUM</vt:lpstr>
      <vt:lpstr>Wysokość dofinansowania (studia)* Wyjazdy na studia: od 2 do 12 miesięcy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graficy</dc:creator>
  <cp:lastModifiedBy>Julia Bohdziewicz</cp:lastModifiedBy>
  <cp:revision>3</cp:revision>
  <dcterms:created xsi:type="dcterms:W3CDTF">2021-08-04T13:23:24Z</dcterms:created>
  <dcterms:modified xsi:type="dcterms:W3CDTF">2024-02-15T22:01:15Z</dcterms:modified>
</cp:coreProperties>
</file>